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sldIdLst>
    <p:sldId id="257" r:id="rId2"/>
    <p:sldId id="425" r:id="rId3"/>
    <p:sldId id="424" r:id="rId4"/>
    <p:sldId id="498" r:id="rId5"/>
    <p:sldId id="364" r:id="rId6"/>
    <p:sldId id="365" r:id="rId7"/>
    <p:sldId id="426" r:id="rId8"/>
    <p:sldId id="427" r:id="rId9"/>
    <p:sldId id="405" r:id="rId10"/>
    <p:sldId id="466" r:id="rId11"/>
    <p:sldId id="408" r:id="rId12"/>
    <p:sldId id="467" r:id="rId13"/>
    <p:sldId id="491" r:id="rId14"/>
    <p:sldId id="505" r:id="rId15"/>
    <p:sldId id="506" r:id="rId16"/>
    <p:sldId id="507" r:id="rId17"/>
    <p:sldId id="508" r:id="rId18"/>
    <p:sldId id="509" r:id="rId19"/>
    <p:sldId id="473" r:id="rId20"/>
    <p:sldId id="351" r:id="rId21"/>
    <p:sldId id="333" r:id="rId22"/>
    <p:sldId id="342" r:id="rId23"/>
    <p:sldId id="346" r:id="rId24"/>
    <p:sldId id="296" r:id="rId25"/>
    <p:sldId id="290" r:id="rId26"/>
    <p:sldId id="292" r:id="rId27"/>
    <p:sldId id="294" r:id="rId28"/>
    <p:sldId id="324" r:id="rId29"/>
    <p:sldId id="487" r:id="rId30"/>
    <p:sldId id="300" r:id="rId31"/>
    <p:sldId id="372" r:id="rId32"/>
    <p:sldId id="330" r:id="rId33"/>
    <p:sldId id="270" r:id="rId34"/>
    <p:sldId id="303" r:id="rId35"/>
    <p:sldId id="305" r:id="rId36"/>
    <p:sldId id="313" r:id="rId37"/>
    <p:sldId id="309" r:id="rId38"/>
    <p:sldId id="307" r:id="rId39"/>
    <p:sldId id="488" r:id="rId40"/>
    <p:sldId id="497" r:id="rId41"/>
    <p:sldId id="350" r:id="rId42"/>
    <p:sldId id="515" r:id="rId43"/>
    <p:sldId id="516" r:id="rId44"/>
    <p:sldId id="517" r:id="rId45"/>
    <p:sldId id="520" r:id="rId46"/>
    <p:sldId id="522" r:id="rId47"/>
    <p:sldId id="523" r:id="rId48"/>
    <p:sldId id="519" r:id="rId49"/>
    <p:sldId id="289" r:id="rId50"/>
    <p:sldId id="518" r:id="rId51"/>
    <p:sldId id="353" r:id="rId52"/>
    <p:sldId id="521" r:id="rId53"/>
    <p:sldId id="348" r:id="rId54"/>
    <p:sldId id="347" r:id="rId55"/>
    <p:sldId id="499" r:id="rId56"/>
    <p:sldId id="271" r:id="rId57"/>
    <p:sldId id="510" r:id="rId58"/>
    <p:sldId id="512" r:id="rId59"/>
    <p:sldId id="511" r:id="rId60"/>
    <p:sldId id="513" r:id="rId61"/>
    <p:sldId id="514" r:id="rId62"/>
    <p:sldId id="486" r:id="rId63"/>
    <p:sldId id="504" r:id="rId64"/>
    <p:sldId id="503" r:id="rId65"/>
    <p:sldId id="329" r:id="rId66"/>
    <p:sldId id="332" r:id="rId67"/>
    <p:sldId id="493" r:id="rId68"/>
    <p:sldId id="501" r:id="rId69"/>
    <p:sldId id="494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vidovo: Intro" id="{DFB219ED-8E9E-3740-A559-B96705E12D9F}">
          <p14:sldIdLst>
            <p14:sldId id="257"/>
            <p14:sldId id="425"/>
            <p14:sldId id="424"/>
            <p14:sldId id="498"/>
            <p14:sldId id="364"/>
            <p14:sldId id="365"/>
          </p14:sldIdLst>
        </p14:section>
        <p14:section name="Petrovo: Tonalita zn. ČEZ" id="{2726D44C-185B-304F-8307-688731269F3D}">
          <p14:sldIdLst>
            <p14:sldId id="426"/>
            <p14:sldId id="427"/>
            <p14:sldId id="405"/>
            <p14:sldId id="466"/>
            <p14:sldId id="408"/>
            <p14:sldId id="467"/>
          </p14:sldIdLst>
        </p14:section>
        <p14:section name="Petrovo: Perfektní zadání" id="{F9477253-E61A-B342-9EFC-EF787C3856DA}">
          <p14:sldIdLst>
            <p14:sldId id="491"/>
            <p14:sldId id="505"/>
            <p14:sldId id="506"/>
            <p14:sldId id="507"/>
            <p14:sldId id="508"/>
            <p14:sldId id="509"/>
            <p14:sldId id="473"/>
            <p14:sldId id="351"/>
            <p14:sldId id="333"/>
            <p14:sldId id="342"/>
          </p14:sldIdLst>
        </p14:section>
        <p14:section name="Davidovo: Správná struktura" id="{B5366837-AA5E-A043-93E0-DBB859CB1BC7}">
          <p14:sldIdLst>
            <p14:sldId id="346"/>
            <p14:sldId id="296"/>
            <p14:sldId id="290"/>
            <p14:sldId id="292"/>
            <p14:sldId id="294"/>
            <p14:sldId id="324"/>
            <p14:sldId id="487"/>
            <p14:sldId id="300"/>
            <p14:sldId id="372"/>
            <p14:sldId id="330"/>
          </p14:sldIdLst>
        </p14:section>
        <p14:section name="Petrovo: Skvělá flow" id="{40E27101-1BA0-9B4D-BB91-919747103C71}">
          <p14:sldIdLst>
            <p14:sldId id="270"/>
            <p14:sldId id="303"/>
            <p14:sldId id="305"/>
            <p14:sldId id="313"/>
            <p14:sldId id="309"/>
            <p14:sldId id="307"/>
            <p14:sldId id="488"/>
            <p14:sldId id="497"/>
          </p14:sldIdLst>
        </p14:section>
        <p14:section name="Davidovo: Titulkové metody" id="{7F899EC7-ADB3-0E48-815E-3BE1B2371C68}">
          <p14:sldIdLst>
            <p14:sldId id="350"/>
            <p14:sldId id="515"/>
            <p14:sldId id="516"/>
            <p14:sldId id="517"/>
            <p14:sldId id="520"/>
            <p14:sldId id="522"/>
            <p14:sldId id="523"/>
            <p14:sldId id="519"/>
            <p14:sldId id="289"/>
            <p14:sldId id="518"/>
            <p14:sldId id="353"/>
            <p14:sldId id="521"/>
            <p14:sldId id="348"/>
            <p14:sldId id="347"/>
            <p14:sldId id="499"/>
          </p14:sldIdLst>
        </p14:section>
        <p14:section name="Petrovo: Profi finalizace" id="{8F80B643-F582-3F46-87F4-19B82E7D915C}">
          <p14:sldIdLst>
            <p14:sldId id="271"/>
            <p14:sldId id="510"/>
            <p14:sldId id="512"/>
            <p14:sldId id="511"/>
            <p14:sldId id="513"/>
            <p14:sldId id="514"/>
            <p14:sldId id="486"/>
          </p14:sldIdLst>
        </p14:section>
        <p14:section name="Davidovo: Outro" id="{AE880736-49EE-444F-8828-021446ACBC3E}">
          <p14:sldIdLst>
            <p14:sldId id="504"/>
            <p14:sldId id="503"/>
            <p14:sldId id="329"/>
            <p14:sldId id="332"/>
            <p14:sldId id="493"/>
            <p14:sldId id="501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7C"/>
    <a:srgbClr val="D64167"/>
    <a:srgbClr val="F31B4B"/>
    <a:srgbClr val="1F1C33"/>
    <a:srgbClr val="92D150"/>
    <a:srgbClr val="F2F4F2"/>
    <a:srgbClr val="F2F2F1"/>
    <a:srgbClr val="F1B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/>
    <p:restoredTop sz="86784" autoAdjust="0"/>
  </p:normalViewPr>
  <p:slideViewPr>
    <p:cSldViewPr snapToGrid="0" snapToObjects="1">
      <p:cViewPr varScale="1">
        <p:scale>
          <a:sx n="96" d="100"/>
          <a:sy n="96" d="100"/>
        </p:scale>
        <p:origin x="121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02C28-F622-004F-974B-A070C0121636}" type="datetimeFigureOut">
              <a:rPr lang="cs-CZ" smtClean="0"/>
              <a:t>01.12.2021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99E68-AEED-0140-A1AA-EEA51271FC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22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40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krátké</a:t>
            </a:r>
            <a:r>
              <a:rPr lang="cs-CZ" dirty="0"/>
              <a:t> – to důležité, ostatní může být, ale strukturujeme to, vizuálně aby se do toho člověku chtělo</a:t>
            </a:r>
          </a:p>
          <a:p>
            <a:r>
              <a:rPr lang="cs-CZ" b="1" dirty="0"/>
              <a:t>k věci </a:t>
            </a:r>
            <a:r>
              <a:rPr lang="cs-CZ" dirty="0"/>
              <a:t>– texty na intranet ani prodejní nejsou romány, nečeká se víc jak větu dvě na pointu, …</a:t>
            </a:r>
          </a:p>
          <a:p>
            <a:r>
              <a:rPr lang="cs-CZ" b="1" dirty="0"/>
              <a:t>respekt</a:t>
            </a:r>
            <a:r>
              <a:rPr lang="cs-CZ" dirty="0"/>
              <a:t> – lidi nejsou idioti, pokud na ně budeme mluvit spatra či neříkat pravdu, vrátí se to, raději navádět, proaktivně domýšlet, řešit</a:t>
            </a:r>
          </a:p>
          <a:p>
            <a:r>
              <a:rPr lang="cs-CZ" b="1" dirty="0" err="1"/>
              <a:t>fakta+empatie</a:t>
            </a:r>
            <a:r>
              <a:rPr lang="cs-CZ" b="1" dirty="0"/>
              <a:t> </a:t>
            </a:r>
            <a:r>
              <a:rPr lang="cs-CZ" dirty="0"/>
              <a:t>– píšeme to pro lidi, chtějí trochu pochopení (jinak se s textem neidentifikují, text jim musí rozumět, chápat je, jejich potřeby) + předkládat jasná fakta (aby si to mohli racionalizovat, zařadit)</a:t>
            </a:r>
          </a:p>
          <a:p>
            <a:r>
              <a:rPr lang="cs-CZ" b="1" dirty="0"/>
              <a:t>srozumitelnost</a:t>
            </a:r>
            <a:r>
              <a:rPr lang="cs-CZ" dirty="0"/>
              <a:t> – férovost a jednoduchost se vyplatí, nebudou si nic domýšlet, nebude je to popouzet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878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Co jsme tedy probrali</a:t>
            </a:r>
            <a:r>
              <a:rPr lang="cs-CZ" dirty="0"/>
              <a:t>… to, to a to… jak jste to vnímali? </a:t>
            </a:r>
            <a:r>
              <a:rPr lang="cs-CZ" b="1" dirty="0"/>
              <a:t>Rozbor! </a:t>
            </a:r>
          </a:p>
          <a:p>
            <a:r>
              <a:rPr lang="cs-CZ" dirty="0"/>
              <a:t>(nějaké závěry načrtnout, když shoda = super, když ne = doporučujeme si to pak dořešit ještě)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41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Bez </a:t>
            </a:r>
            <a:r>
              <a:rPr lang="cs-CZ" u="none" dirty="0" err="1"/>
              <a:t>briefu</a:t>
            </a:r>
            <a:r>
              <a:rPr lang="cs-CZ" dirty="0"/>
              <a:t> ani ránu – Co si ujasnit, než se do toho s vervou dáte?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Zadání jako alfa a omega reklamního textu</a:t>
            </a: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</p:txBody>
      </p:sp>
      <p:sp>
        <p:nvSpPr>
          <p:cNvPr id="199" name="Google Shape;1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Např.: </a:t>
            </a:r>
            <a:r>
              <a:rPr lang="cs-CZ" u="sng" dirty="0"/>
              <a:t>nově máte skladem X, exkluzivně slevy do </a:t>
            </a:r>
            <a:r>
              <a:rPr lang="cs-CZ" u="sng" dirty="0" err="1"/>
              <a:t>Y</a:t>
            </a:r>
            <a:r>
              <a:rPr lang="cs-CZ" u="sng" dirty="0"/>
              <a:t>, nabídka aktualizace, možnost aktivace </a:t>
            </a:r>
            <a:r>
              <a:rPr lang="cs-CZ" u="sng" dirty="0" err="1"/>
              <a:t>fýčury</a:t>
            </a:r>
            <a:r>
              <a:rPr lang="cs-CZ" u="sng" dirty="0"/>
              <a:t>, ....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err="1"/>
              <a:t>interka</a:t>
            </a:r>
            <a:r>
              <a:rPr lang="cs-CZ" dirty="0"/>
              <a:t>: propouštění, benefity, změny v systému, nové vedení, noví manažeři, nová technika,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Když </a:t>
            </a:r>
            <a:r>
              <a:rPr lang="cs-CZ" b="1" dirty="0"/>
              <a:t>nevíte o čem </a:t>
            </a:r>
            <a:r>
              <a:rPr lang="cs-CZ" dirty="0"/>
              <a:t>píšete, nemá cenu ani začínat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Máte-li do jedné zprávy napravit X novinek (po letech web + nové výrobky + slevy + doplnění údajů), …</a:t>
            </a:r>
            <a:br>
              <a:rPr lang="cs-CZ" dirty="0"/>
            </a:br>
            <a:r>
              <a:rPr lang="cs-CZ" dirty="0"/>
              <a:t>… chcete toho moc a čtenář udělá nejspíš velké nic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b="1" dirty="0"/>
              <a:t>moc sdělení = moc psů zajícova smrt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038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– například cílovka </a:t>
            </a:r>
            <a:r>
              <a:rPr lang="cs-CZ" u="sng" dirty="0"/>
              <a:t>mladí</a:t>
            </a:r>
            <a:r>
              <a:rPr lang="cs-CZ" dirty="0"/>
              <a:t>, střední škola, baví je </a:t>
            </a:r>
            <a:r>
              <a:rPr lang="cs-CZ" dirty="0" err="1"/>
              <a:t>socky</a:t>
            </a:r>
            <a:r>
              <a:rPr lang="cs-CZ" dirty="0"/>
              <a:t>, vydělávají si na brigádě a trápí je aktuálně, že jim chybí do vany kačenka, </a:t>
            </a:r>
            <a:r>
              <a:rPr lang="cs-CZ" u="sng" dirty="0"/>
              <a:t>protože se cítí osamělí</a:t>
            </a:r>
            <a:r>
              <a:rPr lang="cs-CZ" i="0" u="none" dirty="0"/>
              <a:t> </a:t>
            </a:r>
            <a:r>
              <a:rPr lang="cs-CZ" dirty="0"/>
              <a:t>(telefon se totiž bojí si do vany brát)</a:t>
            </a:r>
          </a:p>
          <a:p>
            <a:r>
              <a:rPr lang="cs-CZ" dirty="0"/>
              <a:t>– </a:t>
            </a:r>
            <a:r>
              <a:rPr lang="cs-CZ" b="1" dirty="0"/>
              <a:t>na zamyšlení</a:t>
            </a:r>
            <a:r>
              <a:rPr lang="cs-CZ" dirty="0"/>
              <a:t>: Angličan narozený roku 1948, co byl 2x ženatý a má 2 děti, miliony, nemovitosti a hrad... na koho to pasuje? Třeba na prince Charlese, ale i na </a:t>
            </a:r>
            <a:r>
              <a:rPr lang="cs-CZ" dirty="0" err="1"/>
              <a:t>Ozzyho</a:t>
            </a:r>
            <a:r>
              <a:rPr lang="cs-CZ" dirty="0"/>
              <a:t>. </a:t>
            </a:r>
          </a:p>
          <a:p>
            <a:r>
              <a:rPr lang="cs-CZ" dirty="0"/>
              <a:t>– Aneb to, že víte, jak jsou staří, kolik mají, co vlastní atd., neznamená, že mají stejné koníčky, problémy, touhy a obavy. A právě přes ty na to jděte.</a:t>
            </a:r>
          </a:p>
          <a:p>
            <a:r>
              <a:rPr lang="cs-CZ" dirty="0"/>
              <a:t>– Řešte jim je, pomáhejte jim s nimi, dělejte je tím, co děláte, šťastnější. Nebo jim pomozte od bolístek a strachů!</a:t>
            </a:r>
          </a:p>
          <a:p>
            <a:r>
              <a:rPr lang="cs-CZ" dirty="0"/>
              <a:t>… </a:t>
            </a:r>
            <a:r>
              <a:rPr lang="cs-CZ" dirty="0" err="1"/>
              <a:t>aka</a:t>
            </a:r>
            <a:r>
              <a:rPr lang="cs-CZ" dirty="0"/>
              <a:t> </a:t>
            </a:r>
            <a:r>
              <a:rPr lang="cs-CZ" b="1" dirty="0"/>
              <a:t>definujte je na základě vztahu k tématu, sdělení </a:t>
            </a:r>
            <a:r>
              <a:rPr lang="cs-CZ" dirty="0"/>
              <a:t>– jak je to ovlivní, co o něm vědí, vědět potřebují, co ve vztahu k tomu cítí / budou cítit?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97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Cílovku jste si vydefinovali přes problém, </a:t>
            </a:r>
            <a:r>
              <a:rPr lang="cs-CZ" b="1" dirty="0"/>
              <a:t>teď jim vysvětlete, jak jim to, co děláte, pomůže ten problém zdárně vyřešit, jaký z toho budou mít užitek </a:t>
            </a:r>
            <a:r>
              <a:rPr lang="cs-CZ" dirty="0"/>
              <a:t>(ne co to umí, ale co to klientovi pomůže udělat)! </a:t>
            </a:r>
            <a:r>
              <a:rPr lang="cs-CZ" dirty="0">
                <a:sym typeface="Wingdings" pitchFamily="2" charset="2"/>
              </a:rPr>
              <a:t> např.: </a:t>
            </a:r>
            <a:r>
              <a:rPr lang="cs-CZ" u="sng" dirty="0">
                <a:sym typeface="Wingdings" pitchFamily="2" charset="2"/>
              </a:rPr>
              <a:t>s kačenkou zaženete nudu ve vaně při koupání </a:t>
            </a:r>
            <a:r>
              <a:rPr lang="cs-CZ" dirty="0">
                <a:sym typeface="Wingdings" pitchFamily="2" charset="2"/>
              </a:rPr>
              <a:t>(prodejte emoci, benefit, výhodu, status, to, co zprostředkovaně nabízíte)</a:t>
            </a:r>
            <a:endParaRPr lang="cs-CZ" dirty="0"/>
          </a:p>
          <a:p>
            <a:endParaRPr lang="cs-CZ" dirty="0"/>
          </a:p>
          <a:p>
            <a:r>
              <a:rPr lang="cs-CZ" dirty="0"/>
              <a:t>– Zákazníka/čtenáře </a:t>
            </a:r>
            <a:r>
              <a:rPr lang="cs-CZ" b="1" dirty="0">
                <a:solidFill>
                  <a:srgbClr val="FF0000"/>
                </a:solidFill>
              </a:rPr>
              <a:t>nezajímá, </a:t>
            </a:r>
            <a:r>
              <a:rPr lang="cs-CZ" b="1" dirty="0"/>
              <a:t>že máte </a:t>
            </a:r>
            <a:r>
              <a:rPr lang="cs-CZ" dirty="0"/>
              <a:t>nový produkt, že jste na něčem </a:t>
            </a:r>
            <a:r>
              <a:rPr lang="cs-CZ" b="1" dirty="0"/>
              <a:t>dělali 2 roky </a:t>
            </a:r>
            <a:r>
              <a:rPr lang="cs-CZ" dirty="0"/>
              <a:t>ani spousta abstraktních vlastnosti bez kontextu</a:t>
            </a:r>
            <a:endParaRPr lang="cs-CZ" dirty="0">
              <a:solidFill>
                <a:srgbClr val="0099CC"/>
              </a:solidFill>
            </a:endParaRPr>
          </a:p>
          <a:p>
            <a:pPr lvl="0"/>
            <a:r>
              <a:rPr lang="cs-CZ" dirty="0">
                <a:solidFill>
                  <a:srgbClr val="0099CC"/>
                </a:solidFill>
              </a:rPr>
              <a:t>– </a:t>
            </a:r>
            <a:r>
              <a:rPr lang="cs-CZ" dirty="0"/>
              <a:t>Zákazníka/čtenáře</a:t>
            </a:r>
            <a:r>
              <a:rPr lang="cs-CZ" dirty="0">
                <a:solidFill>
                  <a:srgbClr val="0099CC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zajímají j</a:t>
            </a:r>
            <a:r>
              <a:rPr lang="cs-CZ" b="1" dirty="0">
                <a:solidFill>
                  <a:srgbClr val="333333"/>
                </a:solidFill>
              </a:rPr>
              <a:t>eho vlastní problémy</a:t>
            </a:r>
            <a:r>
              <a:rPr lang="cs-CZ" dirty="0">
                <a:solidFill>
                  <a:srgbClr val="333333"/>
                </a:solidFill>
              </a:rPr>
              <a:t>, </a:t>
            </a:r>
            <a:r>
              <a:rPr lang="cs-CZ" u="sng" dirty="0">
                <a:solidFill>
                  <a:srgbClr val="333333"/>
                </a:solidFill>
              </a:rPr>
              <a:t>j</a:t>
            </a:r>
            <a:r>
              <a:rPr lang="cs-CZ" dirty="0">
                <a:solidFill>
                  <a:srgbClr val="333333"/>
                </a:solidFill>
              </a:rPr>
              <a:t>ak mu je vaše produkty/informace pomůžou vyřešit; srozumitelné (konkrétní argumenty)</a:t>
            </a:r>
            <a:endParaRPr lang="cs-CZ" sz="1200" dirty="0">
              <a:solidFill>
                <a:schemeClr val="tx1"/>
              </a:solidFill>
              <a:latin typeface="+mn-lt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668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– Když víte, co jim chcete říct (třeba nové kačenky skladem), komu to chcete říct (znuděným mladým lidem) a máte pro ně důvod (zaplaší nudu při koupání), </a:t>
            </a:r>
            <a:r>
              <a:rPr lang="cs-CZ" b="1" dirty="0"/>
              <a:t>tak jim určitě musíte i říct, co mají udělat... nepíšete jim přece zbůhdarma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u="sng" dirty="0">
                <a:sym typeface="Wingdings" pitchFamily="2" charset="2"/>
              </a:rPr>
              <a:t>kupte naše kačenky </a:t>
            </a:r>
            <a:r>
              <a:rPr lang="cs-CZ" dirty="0">
                <a:sym typeface="Wingdings" pitchFamily="2" charset="2"/>
              </a:rPr>
              <a:t>(žádné alegorie, žádné složitosti, žádné hyperboly ani nadsázky – tady rozhodně naplacato, napřímo)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– </a:t>
            </a:r>
            <a:r>
              <a:rPr lang="cs-CZ" dirty="0" err="1"/>
              <a:t>interka</a:t>
            </a:r>
            <a:r>
              <a:rPr lang="cs-CZ" dirty="0"/>
              <a:t>: jasně, není všechno prodejní, občas jen informujete, možná netřeba udělat nic, jen to vzít na vědomí…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… možná ale po nich chcete vyplnit průzkum, </a:t>
            </a:r>
            <a:r>
              <a:rPr lang="cs-CZ" dirty="0" err="1"/>
              <a:t>zakliknout</a:t>
            </a:r>
            <a:r>
              <a:rPr lang="cs-CZ" dirty="0"/>
              <a:t> anketu, aby napsali e-mail, aby se přihlásili na akci, … napište jim to! A to jasnými pokyny! (mají napsat e-mail? kam? zavolat? kam? kliknout? kam přesně?... kdy? do kdy?)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90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kupříkladu </a:t>
            </a:r>
            <a:r>
              <a:rPr lang="cs-CZ" b="1" dirty="0"/>
              <a:t>SMS</a:t>
            </a:r>
            <a:r>
              <a:rPr lang="cs-CZ" dirty="0"/>
              <a:t> zvládne jen 160 znaků, nebo násobky 320 či 480, aniž by se sdělení rozpojilo, ale nedáte do ní obrázek, </a:t>
            </a:r>
            <a:r>
              <a:rPr lang="cs-CZ" dirty="0" err="1"/>
              <a:t>prolinky</a:t>
            </a:r>
            <a:r>
              <a:rPr lang="cs-CZ" dirty="0"/>
              <a:t> často nefungují, staré telefony sdělení rozdělí, diakritika omezuje počet znaků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/>
              <a:t>dopis</a:t>
            </a:r>
            <a:r>
              <a:rPr lang="cs-CZ" dirty="0"/>
              <a:t> snese i stránku informací (teoreticky 2, virtuálně nepočítaně), ale nedáte tam snadno </a:t>
            </a:r>
            <a:r>
              <a:rPr lang="cs-CZ" dirty="0" err="1"/>
              <a:t>prolink</a:t>
            </a:r>
            <a:r>
              <a:rPr lang="cs-CZ" dirty="0"/>
              <a:t>, </a:t>
            </a:r>
            <a:r>
              <a:rPr lang="cs-CZ" dirty="0" err="1"/>
              <a:t>button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/>
              <a:t>e-mail</a:t>
            </a:r>
            <a:r>
              <a:rPr lang="cs-CZ" dirty="0"/>
              <a:t> utáhne v pohodě to, co se vejde na obrazovku (mobilu/počítače), umí odkazy, grafiku, </a:t>
            </a:r>
            <a:r>
              <a:rPr lang="cs-CZ" dirty="0" err="1"/>
              <a:t>buttony</a:t>
            </a:r>
            <a:r>
              <a:rPr lang="cs-CZ" dirty="0"/>
              <a:t>, ale taky to nespasí a navíc e-mailů dnes dostává každý stovky...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/>
              <a:t>webů</a:t>
            </a:r>
            <a:r>
              <a:rPr lang="cs-CZ" dirty="0"/>
              <a:t> je dneska taky záplava, ale dáte na něj všechno, co je potřeba, jen aby měl fajn navigaci a lidi se tam vyznali... pak už jen přivést návštěvníky přes bannery a odkazy tam, kde je potřebujete mít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… často je fajn si udělat nějaký </a:t>
            </a:r>
            <a:r>
              <a:rPr lang="cs-CZ" b="1" dirty="0"/>
              <a:t>kom. plán pro dané sdělení, kampaň</a:t>
            </a:r>
            <a:r>
              <a:rPr lang="cs-CZ" dirty="0"/>
              <a:t>, navazovat, připomínat, rozvíjet dle možností, v SMS dát odkaz, …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603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to může vypadat? (jde tam o tu konkrétnost zadání)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9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než se do toho dneska pustíme, nejprve se představíme...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996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spcBef>
                <a:spcPts val="0"/>
              </a:spcBef>
              <a:buFontTx/>
              <a:buNone/>
            </a:pPr>
            <a:r>
              <a:rPr lang="cs-CZ" b="1" dirty="0">
                <a:solidFill>
                  <a:schemeClr val="tx1"/>
                </a:solidFill>
              </a:rPr>
              <a:t>Co je na obrázku? 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 ne! </a:t>
            </a: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pták na stromě to není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, </a:t>
            </a:r>
          </a:p>
          <a:p>
            <a:pPr marL="0" indent="0" algn="l" defTabSz="914400" rtl="0" eaLnBrk="1" latinLnBrk="0" hangingPunct="1">
              <a:spcBef>
                <a:spcPts val="0"/>
              </a:spcBef>
              <a:buFontTx/>
              <a:buNone/>
            </a:pP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protože </a:t>
            </a:r>
            <a:r>
              <a:rPr lang="cs-CZ" dirty="0">
                <a:solidFill>
                  <a:schemeClr val="tx1"/>
                </a:solidFill>
              </a:rPr>
              <a:t>„Nikdy nesedí pták na stromě, ale vrána na jabloni.“</a:t>
            </a:r>
          </a:p>
          <a:p>
            <a:pPr marL="171450" indent="-171450" algn="l" defTabSz="914400" rtl="0" eaLnBrk="1" latinLnBrk="0" hangingPunct="1">
              <a:spcBef>
                <a:spcPts val="0"/>
              </a:spcBef>
              <a:buFontTx/>
              <a:buChar char="-"/>
            </a:pP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Při psaní se </a:t>
            </a:r>
            <a:r>
              <a:rPr lang="cs-CZ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nebojte zajít do detailů</a:t>
            </a:r>
            <a:r>
              <a:rPr lang="cs-CZ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podrobností</a:t>
            </a:r>
          </a:p>
          <a:p>
            <a:pPr marL="171450" indent="-171450">
              <a:spcBef>
                <a:spcPts val="0"/>
              </a:spcBef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Konkrétní text navíc </a:t>
            </a:r>
            <a:r>
              <a:rPr lang="cs-CZ" b="1" dirty="0">
                <a:solidFill>
                  <a:schemeClr val="tx1"/>
                </a:solidFill>
              </a:rPr>
              <a:t>působí víc důvěryhodně</a:t>
            </a:r>
          </a:p>
          <a:p>
            <a:pPr marL="171450" indent="-171450">
              <a:spcBef>
                <a:spcPts val="0"/>
              </a:spcBef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Nežádoucí floskule a vágní </a:t>
            </a:r>
            <a:r>
              <a:rPr lang="cs-CZ" b="1" dirty="0">
                <a:solidFill>
                  <a:schemeClr val="tx1"/>
                </a:solidFill>
              </a:rPr>
              <a:t>fráze opište </a:t>
            </a:r>
            <a:r>
              <a:rPr lang="cs-CZ" dirty="0">
                <a:solidFill>
                  <a:schemeClr val="tx1"/>
                </a:solidFill>
              </a:rPr>
              <a:t>(příklady)</a:t>
            </a:r>
          </a:p>
          <a:p>
            <a:pPr marL="171450" indent="-171450">
              <a:spcBef>
                <a:spcPts val="0"/>
              </a:spcBef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754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po přestávce se vrhneme na 5 tipů, jak vykouzlit z kusu obyčejného textu bestseller,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po které čtenáři oči budou klouzat řádek po řádku</a:t>
            </a:r>
            <a:endParaRPr/>
          </a:p>
        </p:txBody>
      </p:sp>
      <p:sp>
        <p:nvSpPr>
          <p:cNvPr id="477" name="Google Shape;47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Osnova přesvědčivého textu, který si urve pozornost</a:t>
            </a: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3" name="Google Shape;31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ATRAKTIVNÍ TITULEK</a:t>
            </a:r>
            <a:r>
              <a:rPr lang="cs-CZ" dirty="0"/>
              <a:t>… Zaujměte svého čtenáře</a:t>
            </a:r>
          </a:p>
          <a:p>
            <a:r>
              <a:rPr lang="cs-CZ" b="1" dirty="0"/>
              <a:t>– Chytnete s ním pozornost </a:t>
            </a:r>
            <a:r>
              <a:rPr lang="cs-CZ" dirty="0"/>
              <a:t>v dnešní uspěchané době /// </a:t>
            </a:r>
            <a:r>
              <a:rPr lang="cs-CZ" b="1" dirty="0"/>
              <a:t>Bez něj riskujete</a:t>
            </a:r>
            <a:r>
              <a:rPr lang="cs-CZ" dirty="0"/>
              <a:t>, že si sebelepší text nikdo nepřečte /// Stavte jej, aby fungovalo </a:t>
            </a:r>
            <a:r>
              <a:rPr lang="cs-CZ" b="1" dirty="0"/>
              <a:t>jako samostatné sdělení</a:t>
            </a:r>
          </a:p>
          <a:p>
            <a:pPr marL="0" indent="0">
              <a:buNone/>
            </a:pPr>
            <a:r>
              <a:rPr lang="cs-CZ" sz="1800" b="1" dirty="0"/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⇢ </a:t>
            </a:r>
            <a:r>
              <a:rPr lang="cs-CZ" dirty="0"/>
              <a:t>Zkuste to třeba přes „tipy“ a čísla (5 tipů, jak...) + Zdůrazněte výhody (top, nově, jediný který...) + Vzbuďte emoce (provokace, kontroverze, strach) + Vyvolejte zvědavost (otázka)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856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POŘADÍ INFORMACÍ</a:t>
            </a:r>
            <a:r>
              <a:rPr lang="cs-CZ" dirty="0"/>
              <a:t>… Seřaďte je podle důležitosti</a:t>
            </a:r>
          </a:p>
          <a:p>
            <a:r>
              <a:rPr lang="cs-CZ" dirty="0"/>
              <a:t>– Lidé skenují a váš text skoro </a:t>
            </a:r>
            <a:r>
              <a:rPr lang="cs-CZ" b="1" dirty="0"/>
              <a:t>jistě ani nedočtou </a:t>
            </a:r>
            <a:r>
              <a:rPr lang="cs-CZ" b="0" dirty="0"/>
              <a:t>/// </a:t>
            </a:r>
            <a:r>
              <a:rPr lang="cs-CZ" dirty="0"/>
              <a:t>Copy je většinou „hard-</a:t>
            </a:r>
            <a:r>
              <a:rPr lang="cs-CZ" dirty="0" err="1"/>
              <a:t>sell</a:t>
            </a:r>
            <a:r>
              <a:rPr lang="cs-CZ" dirty="0"/>
              <a:t>“, takže </a:t>
            </a:r>
            <a:r>
              <a:rPr lang="cs-CZ" b="1" dirty="0"/>
              <a:t>rovnou k věci! </a:t>
            </a:r>
            <a:r>
              <a:rPr lang="cs-CZ" b="0" dirty="0"/>
              <a:t>/// </a:t>
            </a:r>
            <a:r>
              <a:rPr lang="cs-CZ" dirty="0"/>
              <a:t>Prodejní text </a:t>
            </a:r>
            <a:r>
              <a:rPr lang="cs-CZ" b="1" dirty="0"/>
              <a:t>stavte jako obrácenou pyramidu</a:t>
            </a:r>
            <a:endParaRPr lang="cs-CZ" dirty="0"/>
          </a:p>
          <a:p>
            <a:r>
              <a:rPr lang="cs-CZ" dirty="0"/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</a:t>
            </a: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⇢ </a:t>
            </a:r>
            <a:r>
              <a:rPr lang="cs-CZ" dirty="0"/>
              <a:t>Napište </a:t>
            </a:r>
            <a:r>
              <a:rPr lang="cs-CZ" b="1" dirty="0"/>
              <a:t>nejprve to top-důležité</a:t>
            </a:r>
            <a:r>
              <a:rPr lang="cs-CZ" b="0" dirty="0"/>
              <a:t> </a:t>
            </a:r>
            <a:r>
              <a:rPr lang="cs-CZ" dirty="0"/>
              <a:t>(hlavní benefit, výčet výhod…) + Poté vložte až to </a:t>
            </a:r>
            <a:r>
              <a:rPr lang="cs-CZ" b="1" dirty="0"/>
              <a:t>méně důležité </a:t>
            </a:r>
            <a:r>
              <a:rPr lang="cs-CZ" dirty="0"/>
              <a:t>(detaily, tipy, kontakty, rozloučení…)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046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PŘÍMOČARÁ VÝZVA K AKCI</a:t>
            </a:r>
            <a:r>
              <a:rPr lang="cs-CZ" dirty="0"/>
              <a:t>… Řekněte jim, co po nich chcete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– Jinak </a:t>
            </a:r>
            <a:r>
              <a:rPr lang="cs-CZ" b="1" dirty="0"/>
              <a:t>známo také jako CTA</a:t>
            </a:r>
            <a:r>
              <a:rPr lang="cs-CZ" dirty="0"/>
              <a:t>, tedy Call-To-</a:t>
            </a:r>
            <a:r>
              <a:rPr lang="cs-CZ" dirty="0" err="1"/>
              <a:t>Action</a:t>
            </a:r>
            <a:r>
              <a:rPr lang="cs-CZ" dirty="0"/>
              <a:t> /// Buďte maximálně pochopitelní, </a:t>
            </a:r>
            <a:r>
              <a:rPr lang="cs-CZ" b="1" dirty="0"/>
              <a:t>na první dobrou! </a:t>
            </a:r>
            <a:r>
              <a:rPr lang="cs-CZ" b="0" dirty="0"/>
              <a:t>/// </a:t>
            </a:r>
            <a:r>
              <a:rPr lang="cs-CZ" dirty="0"/>
              <a:t>Dávejte </a:t>
            </a:r>
            <a:r>
              <a:rPr lang="cs-CZ" b="1" dirty="0"/>
              <a:t>konkrétní příkazy</a:t>
            </a:r>
            <a:r>
              <a:rPr lang="cs-CZ" dirty="0"/>
              <a:t>, co má čtenář udělat</a:t>
            </a:r>
          </a:p>
          <a:p>
            <a:r>
              <a:rPr lang="cs-CZ" dirty="0"/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</a:t>
            </a:r>
            <a:r>
              <a:rPr lang="cs-CZ" dirty="0"/>
              <a:t>⇢ Použijte </a:t>
            </a:r>
            <a:r>
              <a:rPr lang="cs-CZ" dirty="0" err="1"/>
              <a:t>bold</a:t>
            </a:r>
            <a:r>
              <a:rPr lang="cs-CZ" dirty="0"/>
              <a:t>, </a:t>
            </a:r>
            <a:r>
              <a:rPr lang="cs-CZ" dirty="0" err="1"/>
              <a:t>button</a:t>
            </a:r>
            <a:r>
              <a:rPr lang="cs-CZ" dirty="0"/>
              <a:t>, box, mezititulky, zvýraznění + Např. </a:t>
            </a:r>
            <a:r>
              <a:rPr lang="cs-CZ" i="1" dirty="0"/>
              <a:t>kupte si naši kačenku</a:t>
            </a:r>
            <a:r>
              <a:rPr lang="cs-CZ" dirty="0"/>
              <a:t>, </a:t>
            </a:r>
            <a:r>
              <a:rPr lang="cs-CZ" i="1" dirty="0"/>
              <a:t>podívejte se na náš web</a:t>
            </a:r>
            <a:r>
              <a:rPr lang="cs-CZ" dirty="0"/>
              <a:t>, </a:t>
            </a:r>
            <a:r>
              <a:rPr lang="cs-CZ" i="1" dirty="0"/>
              <a:t>zastavte se u nás na adrese</a:t>
            </a:r>
            <a:r>
              <a:rPr lang="cs-CZ" dirty="0"/>
              <a:t>, </a:t>
            </a:r>
            <a:r>
              <a:rPr lang="cs-CZ" i="1" dirty="0"/>
              <a:t>napište nám na e-mail, stáhněte si naši </a:t>
            </a:r>
            <a:r>
              <a:rPr lang="cs-CZ" i="1" dirty="0" err="1"/>
              <a:t>appku</a:t>
            </a:r>
            <a:r>
              <a:rPr lang="cs-CZ" i="1" dirty="0"/>
              <a:t>, ...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216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KONTAKTNÍ ÚDAJE</a:t>
            </a:r>
            <a:r>
              <a:rPr lang="cs-CZ" dirty="0"/>
              <a:t>… Dejte lidem možnost zjistit si víc</a:t>
            </a:r>
          </a:p>
          <a:p>
            <a:r>
              <a:rPr lang="cs-CZ" dirty="0"/>
              <a:t>– Do copy často </a:t>
            </a:r>
            <a:r>
              <a:rPr lang="cs-CZ" b="1" dirty="0"/>
              <a:t>nedostanete všechno</a:t>
            </a:r>
            <a:r>
              <a:rPr lang="cs-CZ" dirty="0"/>
              <a:t>, co byste rádi /// Téměř nikdo vaše kontakty </a:t>
            </a:r>
            <a:r>
              <a:rPr lang="cs-CZ" b="1" dirty="0"/>
              <a:t>dohledávat nebude </a:t>
            </a:r>
            <a:r>
              <a:rPr lang="cs-CZ" b="0" dirty="0"/>
              <a:t>/// </a:t>
            </a:r>
            <a:r>
              <a:rPr lang="cs-CZ" dirty="0"/>
              <a:t>Ať mají </a:t>
            </a:r>
            <a:r>
              <a:rPr lang="cs-CZ" b="1" dirty="0"/>
              <a:t>možnost se s vámi spojit</a:t>
            </a:r>
            <a:r>
              <a:rPr lang="cs-CZ" dirty="0"/>
              <a:t>, jak potřebují</a:t>
            </a:r>
          </a:p>
          <a:p>
            <a:r>
              <a:rPr lang="cs-CZ" dirty="0"/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</a:t>
            </a: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 ⇢ </a:t>
            </a:r>
            <a:r>
              <a:rPr lang="cs-CZ" dirty="0"/>
              <a:t>Jako na podnos </a:t>
            </a:r>
            <a:r>
              <a:rPr lang="cs-CZ" b="1" dirty="0"/>
              <a:t>naservírujte relevantní kontakty </a:t>
            </a:r>
            <a:r>
              <a:rPr lang="cs-CZ" b="0" dirty="0"/>
              <a:t>+ </a:t>
            </a:r>
            <a:r>
              <a:rPr lang="cs-CZ" dirty="0"/>
              <a:t>Např. telefon (od–do), e-mail, web, adresu, </a:t>
            </a:r>
            <a:r>
              <a:rPr lang="cs-CZ" dirty="0" err="1"/>
              <a:t>socky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469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CEJCH ZNAČKY… </a:t>
            </a:r>
            <a:r>
              <a:rPr lang="cs-CZ" dirty="0"/>
              <a:t>Nezapomínejte na podpis</a:t>
            </a:r>
          </a:p>
          <a:p>
            <a:r>
              <a:rPr lang="cs-CZ" dirty="0"/>
              <a:t>– Dávejte </a:t>
            </a:r>
            <a:r>
              <a:rPr lang="cs-CZ" b="1" dirty="0"/>
              <a:t>podpis a své logo všude</a:t>
            </a:r>
            <a:r>
              <a:rPr lang="cs-CZ" dirty="0"/>
              <a:t>, kde to jen jde /// </a:t>
            </a:r>
            <a:r>
              <a:rPr lang="cs-CZ" b="1" dirty="0"/>
              <a:t>Budujete propojení </a:t>
            </a:r>
            <a:r>
              <a:rPr lang="cs-CZ" dirty="0"/>
              <a:t>se značkou jako takovou /// Čtenář tak bude vždy vědět, </a:t>
            </a:r>
            <a:r>
              <a:rPr lang="cs-CZ" b="1" dirty="0"/>
              <a:t>kdo mu co nabízí</a:t>
            </a:r>
          </a:p>
          <a:p>
            <a:r>
              <a:rPr lang="cs-CZ" b="0" dirty="0"/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</a:t>
            </a: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⇢ </a:t>
            </a:r>
            <a:r>
              <a:rPr lang="cs-CZ" b="1" dirty="0"/>
              <a:t>Vylaďte si podpisy k dokonalosti </a:t>
            </a:r>
            <a:r>
              <a:rPr lang="cs-CZ" dirty="0"/>
              <a:t>(</a:t>
            </a:r>
            <a:r>
              <a:rPr lang="cs-CZ" i="1" dirty="0"/>
              <a:t>Tým </a:t>
            </a:r>
            <a:r>
              <a:rPr lang="cs-CZ" i="1" dirty="0" err="1"/>
              <a:t>Kačky.cz</a:t>
            </a:r>
            <a:r>
              <a:rPr lang="cs-CZ" i="1" dirty="0"/>
              <a:t> </a:t>
            </a:r>
            <a:r>
              <a:rPr lang="cs-CZ" dirty="0"/>
              <a:t>/ </a:t>
            </a:r>
            <a:r>
              <a:rPr lang="cs-CZ" i="1" dirty="0"/>
              <a:t>Vaše </a:t>
            </a:r>
            <a:r>
              <a:rPr lang="cs-CZ" i="1" dirty="0" err="1"/>
              <a:t>Kačky.cz</a:t>
            </a:r>
            <a:r>
              <a:rPr lang="cs-CZ" dirty="0"/>
              <a:t> / </a:t>
            </a:r>
            <a:r>
              <a:rPr lang="cs-CZ" i="1" dirty="0"/>
              <a:t>Petr z týmu </a:t>
            </a:r>
            <a:r>
              <a:rPr lang="cs-CZ" i="1" dirty="0" err="1"/>
              <a:t>Kačky.cz</a:t>
            </a:r>
            <a:r>
              <a:rPr lang="cs-CZ" dirty="0"/>
              <a:t>) + </a:t>
            </a:r>
            <a:r>
              <a:rPr lang="cs-CZ" b="1" dirty="0"/>
              <a:t>Věnujte čas svému logu</a:t>
            </a:r>
            <a:r>
              <a:rPr lang="cs-CZ" dirty="0"/>
              <a:t>, aby sedělo značce (ať si jej každý zapamatuje, pozná od pohledu)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432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118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086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Petr: ke psaní jsem se dostal při škole (weby: právníci, neziskovka, parkety, diamanty, T-M soutěž, startup)... pak ČSOB, kde máme s Davidem za sebou XYZ medií a komunikace...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David: než došel do ČSOB, tak ke copy přes střední a </a:t>
            </a:r>
            <a:r>
              <a:rPr lang="cs-CZ" dirty="0" err="1"/>
              <a:t>Axu</a:t>
            </a:r>
            <a:r>
              <a:rPr lang="cs-CZ" dirty="0"/>
              <a:t> do ČSOB... a tam jsme si s Petrem říkali, že BC... logo!... a teď vy!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Stanovíte problém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Popíšete, co problém vlastně znamená/přináší a že to chápete (sůl do </a:t>
            </a:r>
            <a:r>
              <a:rPr lang="cs-CZ" dirty="0" err="1"/>
              <a:t>rány+empatie</a:t>
            </a:r>
            <a:r>
              <a:rPr lang="cs-CZ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Přinesete řešení, takže se čtenářům uleví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Problem</a:t>
            </a:r>
            <a:r>
              <a:rPr lang="cs-CZ" dirty="0"/>
              <a:t>: Stát nařídil podmínky (odkázání se na autoritu), my za to vlastně nemůžeme a musíme se přizpůsobit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Agitate</a:t>
            </a:r>
            <a:r>
              <a:rPr lang="cs-CZ" dirty="0"/>
              <a:t>: Je to nepříjemné, protože tím utrpí hlavně naši klienti. A bohužel vám díky tomu musíme vypovědět kreditku.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Solve</a:t>
            </a:r>
            <a:r>
              <a:rPr lang="cs-CZ" dirty="0"/>
              <a:t>: Ale můžete místo toho využít službu XY, se kterou dokonce ušetříte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533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Přetavení textu ve čtivý, co má skvělou </a:t>
            </a:r>
            <a:r>
              <a:rPr lang="cs-CZ" sz="1200" b="1" dirty="0" err="1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flow</a:t>
            </a:r>
            <a:endParaRPr lang="cs-CZ" sz="1200" b="1" dirty="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782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ROZSEKEJTE TEXT DO ODSTAVCŮ</a:t>
            </a:r>
            <a:r>
              <a:rPr lang="cs-CZ" dirty="0"/>
              <a:t>… Ať to má spád</a:t>
            </a:r>
          </a:p>
          <a:p>
            <a:r>
              <a:rPr lang="cs-CZ" dirty="0"/>
              <a:t>– Román si chcete přečíst, </a:t>
            </a:r>
            <a:r>
              <a:rPr lang="cs-CZ" b="1" dirty="0"/>
              <a:t>copy ale většinou vůbec </a:t>
            </a:r>
            <a:r>
              <a:rPr lang="cs-CZ" b="0" dirty="0"/>
              <a:t>/// </a:t>
            </a:r>
            <a:r>
              <a:rPr lang="cs-CZ" dirty="0"/>
              <a:t>Pohled na </a:t>
            </a:r>
            <a:r>
              <a:rPr lang="cs-CZ" b="1" dirty="0"/>
              <a:t>dlouhý text bere energii</a:t>
            </a:r>
            <a:r>
              <a:rPr lang="cs-CZ" dirty="0"/>
              <a:t>, co teprve čtení /// Text musí mít už od podhledu </a:t>
            </a:r>
            <a:r>
              <a:rPr lang="cs-CZ" b="1" dirty="0"/>
              <a:t>skvělou dynamiku</a:t>
            </a:r>
            <a:endParaRPr lang="cs-CZ" sz="1600" dirty="0"/>
          </a:p>
          <a:p>
            <a:pPr marL="0" indent="0">
              <a:buNone/>
            </a:pP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</a:t>
            </a: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⇢ </a:t>
            </a:r>
            <a:r>
              <a:rPr lang="cs-CZ" dirty="0"/>
              <a:t>Informace dávkujte do odstavců tak, </a:t>
            </a:r>
            <a:r>
              <a:rPr lang="cs-CZ" b="1" dirty="0"/>
              <a:t>aby v každém zazněla právě 1 důležitá myšlenka </a:t>
            </a:r>
            <a:r>
              <a:rPr lang="cs-CZ" b="0" dirty="0"/>
              <a:t>+ </a:t>
            </a:r>
            <a:r>
              <a:rPr lang="cs-CZ" dirty="0"/>
              <a:t>Pak ji dále rozvíjejte a v dalším odstavci na ni reagujte.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538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OŽIVTE TEXT MEZITITULKY</a:t>
            </a:r>
            <a:r>
              <a:rPr lang="cs-CZ" dirty="0"/>
              <a:t>... Ať udržíte čtenářovu pozornost</a:t>
            </a:r>
            <a:endParaRPr lang="cs-CZ" b="1" dirty="0"/>
          </a:p>
          <a:p>
            <a:r>
              <a:rPr lang="cs-CZ" dirty="0"/>
              <a:t>– Používejte titulky, </a:t>
            </a:r>
            <a:r>
              <a:rPr lang="cs-CZ" b="1" dirty="0"/>
              <a:t>aby nalákaly na obsah</a:t>
            </a:r>
            <a:r>
              <a:rPr lang="cs-CZ" dirty="0"/>
              <a:t> odstavce /// Není pravděpodobné, že si všichni </a:t>
            </a:r>
            <a:r>
              <a:rPr lang="cs-CZ" b="1" dirty="0"/>
              <a:t>přečtou celý text </a:t>
            </a:r>
            <a:r>
              <a:rPr lang="cs-CZ" b="0" dirty="0"/>
              <a:t>///</a:t>
            </a:r>
            <a:r>
              <a:rPr lang="cs-CZ" b="1" dirty="0"/>
              <a:t> </a:t>
            </a:r>
            <a:r>
              <a:rPr lang="cs-CZ" dirty="0"/>
              <a:t>Jelikož v textu svítí, tím </a:t>
            </a:r>
            <a:r>
              <a:rPr lang="cs-CZ" b="1" dirty="0"/>
              <a:t>spíš si jich lidé všimnou</a:t>
            </a:r>
            <a:endParaRPr lang="cs-CZ" sz="1600" b="1" dirty="0"/>
          </a:p>
          <a:p>
            <a:pPr marL="0" indent="0">
              <a:buNone/>
            </a:pP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–&gt; </a:t>
            </a:r>
            <a:r>
              <a:rPr lang="cs-CZ" dirty="0"/>
              <a:t>Pište mezititulky stejně </a:t>
            </a:r>
            <a:r>
              <a:rPr lang="cs-CZ" b="1" dirty="0"/>
              <a:t>jako titulky/předměty </a:t>
            </a:r>
            <a:r>
              <a:rPr lang="cs-CZ" b="0" dirty="0"/>
              <a:t>+</a:t>
            </a:r>
            <a:r>
              <a:rPr lang="cs-CZ" b="1" dirty="0"/>
              <a:t> </a:t>
            </a:r>
            <a:r>
              <a:rPr lang="cs-CZ" dirty="0"/>
              <a:t>Jako byste </a:t>
            </a:r>
            <a:r>
              <a:rPr lang="cs-CZ" b="1" dirty="0"/>
              <a:t>prodávali každý odstavec zvlášť </a:t>
            </a:r>
            <a:r>
              <a:rPr lang="cs-CZ" b="0" dirty="0"/>
              <a:t>+</a:t>
            </a:r>
            <a:r>
              <a:rPr lang="cs-CZ" b="1" dirty="0"/>
              <a:t> </a:t>
            </a:r>
            <a:r>
              <a:rPr lang="cs-CZ" dirty="0"/>
              <a:t>Zapojte např. „tipy“, čísla, otevřené otázky, výhody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079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ZVÝRAZŇUJTE DŮLEŽITÉ</a:t>
            </a:r>
            <a:r>
              <a:rPr lang="cs-CZ" dirty="0"/>
              <a:t>... ať je to podstatné vidět</a:t>
            </a:r>
          </a:p>
          <a:p>
            <a:r>
              <a:rPr lang="cs-CZ" dirty="0"/>
              <a:t>– V textu je přeci jen něco </a:t>
            </a:r>
            <a:r>
              <a:rPr lang="cs-CZ" b="1" dirty="0"/>
              <a:t>důležitějšího než zbytek</a:t>
            </a:r>
            <a:r>
              <a:rPr lang="cs-CZ" b="0" dirty="0"/>
              <a:t> /// </a:t>
            </a:r>
            <a:r>
              <a:rPr lang="cs-CZ" dirty="0"/>
              <a:t>Na to, co nemá zapadnout, je určitě </a:t>
            </a:r>
            <a:r>
              <a:rPr lang="cs-CZ" b="1" dirty="0"/>
              <a:t>třeba poukázat </a:t>
            </a:r>
            <a:r>
              <a:rPr lang="cs-CZ" b="0" dirty="0"/>
              <a:t>/// </a:t>
            </a:r>
            <a:r>
              <a:rPr lang="cs-CZ" dirty="0"/>
              <a:t>Ani zebry ani duhy, </a:t>
            </a:r>
            <a:r>
              <a:rPr lang="cs-CZ" b="1" dirty="0"/>
              <a:t>šetřete s tím (</a:t>
            </a:r>
            <a:r>
              <a:rPr lang="cs-CZ" dirty="0"/>
              <a:t>dobrého pomálu)</a:t>
            </a:r>
          </a:p>
          <a:p>
            <a:pPr marL="0" indent="0">
              <a:buNone/>
            </a:pPr>
            <a:r>
              <a:rPr lang="cs-CZ" sz="1600" dirty="0"/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</a:t>
            </a: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⇢ </a:t>
            </a:r>
            <a:r>
              <a:rPr lang="cs-CZ" b="1" dirty="0" err="1"/>
              <a:t>Boldujte</a:t>
            </a:r>
            <a:r>
              <a:rPr lang="cs-CZ" dirty="0"/>
              <a:t> – do odstavce ideálně 1× a pouze pár slov + </a:t>
            </a:r>
            <a:r>
              <a:rPr lang="cs-CZ" b="1" dirty="0"/>
              <a:t>Odrážkujte výčty výhody</a:t>
            </a:r>
            <a:r>
              <a:rPr lang="cs-CZ" dirty="0"/>
              <a:t>, číslujte návody + Využijte také </a:t>
            </a:r>
            <a:r>
              <a:rPr lang="cs-CZ" b="1" dirty="0"/>
              <a:t>kurzíva</a:t>
            </a:r>
            <a:r>
              <a:rPr lang="cs-CZ" dirty="0"/>
              <a:t>, </a:t>
            </a:r>
            <a:r>
              <a:rPr lang="cs-CZ" b="1" dirty="0"/>
              <a:t>podtržení</a:t>
            </a:r>
            <a:r>
              <a:rPr lang="cs-CZ" dirty="0"/>
              <a:t>, </a:t>
            </a:r>
            <a:r>
              <a:rPr lang="cs-CZ" b="1" dirty="0"/>
              <a:t>čísla</a:t>
            </a:r>
            <a:r>
              <a:rPr lang="cs-CZ" dirty="0"/>
              <a:t>, </a:t>
            </a:r>
            <a:r>
              <a:rPr lang="cs-CZ" b="1" dirty="0"/>
              <a:t>závorky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324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HRAJTE SI S GRAFIKOU</a:t>
            </a:r>
            <a:r>
              <a:rPr lang="cs-CZ" dirty="0"/>
              <a:t>... ať to není jen samé písmenko</a:t>
            </a:r>
          </a:p>
          <a:p>
            <a:r>
              <a:rPr lang="cs-CZ" dirty="0"/>
              <a:t>– Rozbití textu-vzorce grafikou </a:t>
            </a:r>
            <a:r>
              <a:rPr lang="cs-CZ" b="1" dirty="0"/>
              <a:t>přitahuje pozornost</a:t>
            </a:r>
            <a:r>
              <a:rPr lang="cs-CZ" b="0" dirty="0"/>
              <a:t> /// </a:t>
            </a:r>
            <a:r>
              <a:rPr lang="cs-CZ" dirty="0"/>
              <a:t>Něco je prostě </a:t>
            </a:r>
            <a:r>
              <a:rPr lang="cs-CZ" b="1" dirty="0"/>
              <a:t>lepší ilustrovat </a:t>
            </a:r>
            <a:r>
              <a:rPr lang="cs-CZ" dirty="0"/>
              <a:t>(produkt, místo, ...) /// Obrázky někdy řeknou víc a </a:t>
            </a:r>
            <a:r>
              <a:rPr lang="cs-CZ" b="1" dirty="0"/>
              <a:t>můžou navodit emoce</a:t>
            </a:r>
            <a:endParaRPr lang="cs-CZ" sz="1600" dirty="0"/>
          </a:p>
          <a:p>
            <a:pPr marL="0" indent="0">
              <a:buNone/>
            </a:pPr>
            <a:r>
              <a:rPr lang="cs-CZ" b="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– </a:t>
            </a: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Jak na to? </a:t>
            </a:r>
            <a:r>
              <a:rPr lang="cs-CZ" dirty="0"/>
              <a:t>⇢ Využívejte </a:t>
            </a:r>
            <a:r>
              <a:rPr lang="cs-CZ" b="1" dirty="0"/>
              <a:t>boxy</a:t>
            </a:r>
            <a:r>
              <a:rPr lang="cs-CZ" dirty="0"/>
              <a:t>, </a:t>
            </a:r>
            <a:r>
              <a:rPr lang="cs-CZ" b="1" dirty="0"/>
              <a:t>ikony</a:t>
            </a:r>
            <a:r>
              <a:rPr lang="cs-CZ" dirty="0"/>
              <a:t>, </a:t>
            </a:r>
            <a:r>
              <a:rPr lang="cs-CZ" b="1" dirty="0"/>
              <a:t>diagramy </a:t>
            </a:r>
            <a:r>
              <a:rPr lang="cs-CZ" b="0" dirty="0"/>
              <a:t>+ </a:t>
            </a:r>
            <a:r>
              <a:rPr lang="cs-CZ" dirty="0"/>
              <a:t>Používejte </a:t>
            </a:r>
            <a:r>
              <a:rPr lang="cs-CZ" b="1" dirty="0"/>
              <a:t>vhodné vizuály </a:t>
            </a:r>
            <a:r>
              <a:rPr lang="cs-CZ" dirty="0"/>
              <a:t>pro oživení textu, logo značky + Nebojte se sáhnout pro </a:t>
            </a:r>
            <a:r>
              <a:rPr lang="cs-CZ" b="1" dirty="0"/>
              <a:t>názornou </a:t>
            </a:r>
            <a:r>
              <a:rPr lang="cs-CZ" b="1" dirty="0" err="1"/>
              <a:t>infografiku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0566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PROPOJUJTE INFORMACE</a:t>
            </a:r>
            <a:r>
              <a:rPr lang="cs-CZ" dirty="0"/>
              <a:t>... ať se jim to dobře čte</a:t>
            </a:r>
          </a:p>
          <a:p>
            <a:r>
              <a:rPr lang="cs-CZ" dirty="0"/>
              <a:t>– Text se bude lépe číst při </a:t>
            </a:r>
            <a:r>
              <a:rPr lang="cs-CZ" b="1" dirty="0"/>
              <a:t>propojení vět do celku </a:t>
            </a:r>
            <a:r>
              <a:rPr lang="cs-CZ" dirty="0"/>
              <a:t>/// Copy není popis, ale dynamické</a:t>
            </a:r>
            <a:r>
              <a:rPr lang="cs-CZ" b="1" dirty="0"/>
              <a:t> provázané sdělení </a:t>
            </a:r>
            <a:r>
              <a:rPr lang="cs-CZ" b="0" dirty="0"/>
              <a:t>/// </a:t>
            </a:r>
            <a:r>
              <a:rPr lang="cs-CZ" b="1" dirty="0"/>
              <a:t>Pište jako se běžně mluví</a:t>
            </a:r>
            <a:r>
              <a:rPr lang="cs-CZ" dirty="0"/>
              <a:t>, </a:t>
            </a:r>
            <a:r>
              <a:rPr lang="cs-CZ" dirty="0" err="1"/>
              <a:t>nedatlete</a:t>
            </a:r>
            <a:r>
              <a:rPr lang="cs-CZ" dirty="0"/>
              <a:t> jako stroje </a:t>
            </a:r>
          </a:p>
          <a:p>
            <a:pPr marL="0" indent="0">
              <a:buNone/>
            </a:pPr>
            <a:r>
              <a:rPr lang="cs-CZ" b="0" dirty="0">
                <a:solidFill>
                  <a:srgbClr val="CF4165"/>
                </a:solidFill>
                <a:latin typeface="Poppins Medium" pitchFamily="2" charset="0"/>
                <a:cs typeface="Poppins Medium" pitchFamily="2" charset="0"/>
              </a:rPr>
              <a:t>– </a:t>
            </a:r>
            <a:r>
              <a:rPr lang="cs-CZ" b="1" dirty="0">
                <a:solidFill>
                  <a:srgbClr val="CF4165"/>
                </a:solidFill>
                <a:latin typeface="Poppins Medium" pitchFamily="2" charset="0"/>
                <a:cs typeface="Poppins Medium" pitchFamily="2" charset="0"/>
              </a:rPr>
              <a:t>Jak na to?</a:t>
            </a:r>
            <a:r>
              <a:rPr lang="cs-CZ" b="0" dirty="0">
                <a:solidFill>
                  <a:srgbClr val="CF4165"/>
                </a:solidFill>
                <a:latin typeface="Poppins Medium" pitchFamily="2" charset="0"/>
                <a:cs typeface="Poppins Medium" pitchFamily="2" charset="0"/>
              </a:rPr>
              <a:t> ⇢ </a:t>
            </a:r>
            <a:r>
              <a:rPr lang="cs-CZ" dirty="0"/>
              <a:t>Sázejte </a:t>
            </a:r>
            <a:r>
              <a:rPr lang="cs-CZ" b="1" dirty="0"/>
              <a:t>kratší věty</a:t>
            </a:r>
            <a:r>
              <a:rPr lang="cs-CZ" dirty="0"/>
              <a:t>, které nenutí tolik přemýšlet + Využívejte </a:t>
            </a:r>
            <a:r>
              <a:rPr lang="cs-CZ" b="1" dirty="0"/>
              <a:t>vhodné spojky a konverzační fráze </a:t>
            </a:r>
            <a:r>
              <a:rPr lang="cs-CZ" dirty="0"/>
              <a:t>(</a:t>
            </a:r>
            <a:r>
              <a:rPr lang="cs-CZ" i="1" dirty="0"/>
              <a:t>proto</a:t>
            </a:r>
            <a:r>
              <a:rPr lang="cs-CZ" dirty="0"/>
              <a:t>, </a:t>
            </a:r>
            <a:r>
              <a:rPr lang="cs-CZ" i="1" dirty="0"/>
              <a:t>a tak</a:t>
            </a:r>
            <a:r>
              <a:rPr lang="cs-CZ" dirty="0"/>
              <a:t>, </a:t>
            </a:r>
            <a:r>
              <a:rPr lang="cs-CZ" i="1" dirty="0"/>
              <a:t>dokonce, navíc</a:t>
            </a:r>
            <a:r>
              <a:rPr lang="cs-CZ" dirty="0"/>
              <a:t>, </a:t>
            </a:r>
            <a:r>
              <a:rPr lang="cs-CZ" i="1" dirty="0"/>
              <a:t>třeba někdy, </a:t>
            </a:r>
            <a:r>
              <a:rPr lang="cs-CZ" dirty="0"/>
              <a:t>…)</a:t>
            </a:r>
          </a:p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574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po přestávce se vrhneme na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7520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Titulky nejsou jen klasika u článku, ale i jako popisky videí, v mailech předměty, v proužcích notifikací </a:t>
            </a:r>
            <a:r>
              <a:rPr lang="cs-CZ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teasery</a:t>
            </a: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40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ZVĚDAVOST: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Provokace, </a:t>
            </a:r>
            <a:r>
              <a:rPr lang="cs-CZ" sz="1200" dirty="0" err="1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nedořečenost</a:t>
            </a:r>
            <a:r>
              <a:rPr lang="cs-CZ" sz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, překvapení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Jak to mohlo takhle dopadnout?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… více zjistíte tady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Tak tohle jste </a:t>
            </a:r>
            <a:r>
              <a:rPr lang="cs-CZ" sz="120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určitě nečekali</a:t>
            </a:r>
            <a:endParaRPr lang="cs-CZ" sz="1200" dirty="0">
              <a:solidFill>
                <a:schemeClr val="tx1"/>
              </a:solidFill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solidFill>
                <a:schemeClr val="tx1"/>
              </a:solidFill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UŽITEČNOST: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Rady, tipy, benefity (ušetříte čas, peníze, budete hezčí atd.)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cs-CZ" dirty="0"/>
          </a:p>
          <a:p>
            <a:pPr lvl="0">
              <a:lnSpc>
                <a:spcPct val="107000"/>
              </a:lnSpc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URGENCE:</a:t>
            </a:r>
          </a:p>
          <a:p>
            <a:pPr lvl="0">
              <a:lnSpc>
                <a:spcPct val="107000"/>
              </a:lnSpc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Něčeho je nedostatek</a:t>
            </a:r>
          </a:p>
          <a:p>
            <a:pPr lvl="0">
              <a:lnSpc>
                <a:spcPct val="107000"/>
              </a:lnSpc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Něco je potřeba udělat hned</a:t>
            </a:r>
          </a:p>
          <a:p>
            <a:pPr lvl="0">
              <a:lnSpc>
                <a:spcPct val="107000"/>
              </a:lnSpc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Varování/nebezpečí</a:t>
            </a:r>
          </a:p>
          <a:p>
            <a:pPr lvl="0">
              <a:lnSpc>
                <a:spcPct val="107000"/>
              </a:lnSpc>
            </a:pPr>
            <a:endParaRPr lang="cs-CZ" sz="12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cs-CZ" sz="12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ROZPOR: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Dům vám nepostavíme, ale půjčíme vám na 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97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... vytáhněte desky a tam máte první papír...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Ilustrovat na tom, že obrázek je za 1000 slov, ale ta slova si musí někdo domyslet...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... občas je prostě rychlejší to napsat, než shánět obrázek / kreslit ho a doufat, že to všem cvakne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260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Používejte otázky (podporují zvědavost) 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Proč je práce v </a:t>
            </a:r>
            <a:r>
              <a:rPr lang="cs-CZ" sz="16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ČEZu</a:t>
            </a: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nejlepší?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Používejte akční slovesa (rozkaz, jasný příkaz)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Pište e-maily rychlostí blesku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Vyzvedněte si stravenky u vchodu do budovy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Objednejte si energii levněji než kdy dříve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Používejte číslovky (podle statistik jde o nejnavštěvovanější styl titulků, a v textech navíc slouží jako vizuální kotva)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41 důvodů, proč pracovat v </a:t>
            </a:r>
            <a:r>
              <a:rPr lang="cs-CZ" sz="16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ČEZu</a:t>
            </a:r>
            <a:endParaRPr lang="cs-CZ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Používejte emoční slova (emoce vs ratio, emoce vzbuzují zájem =&gt; proč je nejčtenější bulvár?)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Místo v </a:t>
            </a:r>
            <a:r>
              <a:rPr lang="cs-CZ" sz="16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ČEZu</a:t>
            </a: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si jednoduše zamilujete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Zamilujte se do pracovního místa jako Aneta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Mixujte dle vhodnosti a </a:t>
            </a:r>
            <a:r>
              <a:rPr lang="cs-CZ" b="1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kreativy+kontext</a:t>
            </a: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aby se styl neopakoval za sebou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Jak se stát lepším člověkem? Stačí si přečíst náš článek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cs-CZ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buFont typeface="Courier New" panose="02070309020205020404" pitchFamily="49" charset="0"/>
              <a:buNone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-&gt; Variujte vzhledem k tomu, jaký na intranetu máte vyběhlé současné články</a:t>
            </a:r>
          </a:p>
          <a:p>
            <a:pPr marL="457200" lvl="1" indent="0">
              <a:lnSpc>
                <a:spcPct val="107000"/>
              </a:lnSpc>
              <a:buFont typeface="Courier New" panose="02070309020205020404" pitchFamily="49" charset="0"/>
              <a:buNone/>
            </a:pPr>
            <a:r>
              <a:rPr lang="cs-CZ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-&gt; </a:t>
            </a:r>
          </a:p>
          <a:p>
            <a:pPr marL="457200" lvl="1" indent="0">
              <a:lnSpc>
                <a:spcPct val="107000"/>
              </a:lnSpc>
              <a:buFont typeface="Courier New" panose="02070309020205020404" pitchFamily="49" charset="0"/>
              <a:buNone/>
            </a:pPr>
            <a:endParaRPr lang="cs-CZ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429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/>
              <a:t>Perex</a:t>
            </a:r>
            <a:r>
              <a:rPr lang="cs-CZ" dirty="0"/>
              <a:t> by měl sloužit jako taková podpůrná vábnička titulku.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Ještě víc mě namlsat, abych si text přečetl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825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Tady jsou další přístupy od </a:t>
            </a:r>
            <a:r>
              <a:rPr lang="cs-CZ" dirty="0" err="1"/>
              <a:t>Gajdošáka</a:t>
            </a:r>
            <a:r>
              <a:rPr lang="cs-CZ" dirty="0"/>
              <a:t>, pošleme, projděte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167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 od Vojty </a:t>
            </a:r>
            <a:r>
              <a:rPr lang="cs-CZ" dirty="0" err="1"/>
              <a:t>Untermüllera</a:t>
            </a:r>
            <a:r>
              <a:rPr lang="cs-CZ" dirty="0"/>
              <a:t> =&gt; manuál copywritingu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0450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když nevíte odkud to vzít…</a:t>
            </a:r>
            <a:endParaRPr lang="cs-CZ" b="1" i="0" cap="all" dirty="0">
              <a:solidFill>
                <a:srgbClr val="FFFFFF"/>
              </a:solidFill>
              <a:effectLst/>
              <a:latin typeface="Josefin Sans" panose="020B0604020202020204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i="0" cap="all" dirty="0">
              <a:solidFill>
                <a:srgbClr val="FFFFFF"/>
              </a:solidFill>
              <a:effectLst/>
              <a:latin typeface="Josefin Sans" panose="020B0604020202020204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i="0" cap="all" dirty="0">
                <a:solidFill>
                  <a:srgbClr val="FFFFFF"/>
                </a:solidFill>
                <a:effectLst/>
                <a:latin typeface="Josefin Sans" panose="020B0604020202020204" pitchFamily="2" charset="-18"/>
              </a:rPr>
              <a:t>25 INSTANTNÍCH OBRATŮ, DÍKY KTERÝM SE UŽ NIKDY NEMUSÍTE SNAŽIT VYMYSLET NIC VLASTNÍHO</a:t>
            </a:r>
          </a:p>
          <a:p>
            <a:r>
              <a:rPr lang="cs-CZ" b="0" i="0" dirty="0">
                <a:solidFill>
                  <a:srgbClr val="2B2B2B"/>
                </a:solidFill>
                <a:effectLst/>
                <a:latin typeface="Raleway" panose="020B0604020202020204" pitchFamily="2" charset="-18"/>
              </a:rPr>
              <a:t>Přestaňte si lámat hlavu s tím, jak originálně zaobalit myšlenku, aby dobře prodávala. Vlastně už nepotřebujete ani tu myšlenku. S těmito 25 frázemi budete králem sloganů.</a:t>
            </a:r>
          </a:p>
          <a:p>
            <a:endParaRPr lang="cs-CZ" b="0" i="0" dirty="0">
              <a:solidFill>
                <a:srgbClr val="2B2B2B"/>
              </a:solidFill>
              <a:effectLst/>
              <a:latin typeface="Raleway" panose="020B0604020202020204" pitchFamily="2" charset="-18"/>
            </a:endParaRPr>
          </a:p>
          <a:p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Před článkem/mailem či po –&gt; máme odpověď?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4850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Přístupy se různí </a:t>
            </a:r>
            <a:endParaRPr lang="cs-CZ" sz="1200" dirty="0">
              <a:latin typeface="+mn-lt"/>
              <a:ea typeface="+mn-ea"/>
            </a:endParaRPr>
          </a:p>
          <a:p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kde se inspirovat?</a:t>
            </a:r>
          </a:p>
          <a:p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Guru Otto říká: bulvár, teleshopping, porno</a:t>
            </a:r>
          </a:p>
          <a:p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… zkuste to někdy prolítnout</a:t>
            </a:r>
            <a:b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(bulvár online optimalizuje titulky </a:t>
            </a:r>
            <a:r>
              <a:rPr lang="cs-CZ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real-time</a:t>
            </a: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!)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5945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375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Pracujte se zvědavostí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Zapojujte techniky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Myslete na </a:t>
            </a:r>
            <a:r>
              <a:rPr lang="cs-CZ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perex</a:t>
            </a:r>
            <a:endParaRPr lang="cs-CZ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Inspirujte se „venku“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cs-CZ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Sežeňte si </a:t>
            </a:r>
            <a:r>
              <a:rPr lang="cs-CZ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zpětku</a:t>
            </a:r>
            <a:endParaRPr lang="cs-CZ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7408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4218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04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421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8627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4009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po přestávce se vrhneme na 5 tipů, jak vykouzlit z kusu obyčejného textu bestseller,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po které čtenáři oči budou klouzat řádek po řádku</a:t>
            </a:r>
            <a:endParaRPr/>
          </a:p>
        </p:txBody>
      </p:sp>
      <p:sp>
        <p:nvSpPr>
          <p:cNvPr id="477" name="Google Shape;47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8616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Vybroušení textu, aby se za něj žádný </a:t>
            </a:r>
            <a:r>
              <a:rPr lang="cs-CZ" sz="1200" b="1" dirty="0" err="1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copywriter</a:t>
            </a:r>
            <a:r>
              <a:rPr lang="cs-CZ" sz="1200" b="1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nestyděl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6FFC2-B14B-6646-9B89-D9AF57A0E740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6763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3738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6305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6854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4833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5551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Aspoň jedno přečtení s aspoň odstupem jedné kávy (po změně činnosti, třeba článek… přečíst mail, kolem zasedačky, zpátky)</a:t>
            </a:r>
          </a:p>
          <a:p>
            <a:r>
              <a:rPr lang="cs-CZ" dirty="0"/>
              <a:t>… vždy hodnoťte a kriticky přemýšlejte o délce (vám to zabere 5 minut zkrátit třeba o pětinu = kolik minut tím pak ušetříte všem čtenářům ale!)</a:t>
            </a:r>
          </a:p>
          <a:p>
            <a:r>
              <a:rPr lang="cs-CZ" dirty="0"/>
              <a:t>… jazykem čtenáře: </a:t>
            </a:r>
            <a:r>
              <a:rPr lang="cs-CZ" dirty="0" err="1"/>
              <a:t>aka</a:t>
            </a:r>
            <a:r>
              <a:rPr lang="cs-CZ" dirty="0"/>
              <a:t> pokud pro všechny a někdo by nestíhal zkratky či kontext ⇢ vysvětlujte!</a:t>
            </a:r>
          </a:p>
          <a:p>
            <a:r>
              <a:rPr lang="cs-CZ" dirty="0"/>
              <a:t>… chyby 90 % lidí nezaznamená, dalších 5 % si nebude jisté, zda to chyba je… ale chcete působit jako profíci, tak zpět k bodu jedna!</a:t>
            </a:r>
          </a:p>
          <a:p>
            <a:r>
              <a:rPr lang="cs-CZ" dirty="0"/>
              <a:t>… a rozhodně, když je prostor, to dejte někomu přečíst, odstup a svěží, nezainteresovaný pohled se hodí… máte ideu vyznění, ale co člověk, to názor,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70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PRÁCE S ÚČASTNÍKY: vezměte si papír, na výšku a přeložte ho na čtvrtiny… teďka probereme pár věcí, každý si pište, jak to vidíte, vnímáte, na konci si to dáme dohromady, …</a:t>
            </a:r>
          </a:p>
          <a:p>
            <a:r>
              <a:rPr lang="cs-CZ" dirty="0"/>
              <a:t>… budeme zkoumat, když všichni píšete za značku ČEZ, jestli píšete podobně, jestli značku vnímáte stejně…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9230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Tonalita zn. ČEZ: Archetyp značky + Specifika tonality (3) + Meze tonality + Pravidla komunikace + „tipy, jak komunikovat“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Perfektní zadání: Co vlastně chcete říct + Komu to budete posílat + Proč to má člověk číst + Co má čtenář udělat + Jak bude zpráva vypadat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Správná struktura: Atraktivní titulek + Pořadí informací + Jasný příkaz + Kontaktní údaje + Cejch značky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Skvělá </a:t>
            </a:r>
            <a:r>
              <a:rPr lang="cs-CZ" dirty="0" err="1"/>
              <a:t>flow</a:t>
            </a:r>
            <a:r>
              <a:rPr lang="cs-CZ" dirty="0"/>
              <a:t>: Krátké odstavce + sexy mezititulky + Důležité výrazně + Grafické vychytávky + Propojené věty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Titulky: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Profi</a:t>
            </a:r>
            <a:r>
              <a:rPr lang="cs-CZ" dirty="0"/>
              <a:t> finalizace: Důkladná kontrola + Zkracujte, škrtejte + Jazykem čtenáře + Vypráskejte chyby + Ozkoušejte to na lidech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7314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neok</a:t>
            </a:r>
            <a:endParaRPr/>
          </a:p>
        </p:txBody>
      </p:sp>
      <p:sp>
        <p:nvSpPr>
          <p:cNvPr id="744" name="Google Shape;744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65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4" name="Google Shape;764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1" name="Google Shape;75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4426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Ať to píše</a:t>
            </a:r>
            <a:endParaRPr dirty="0"/>
          </a:p>
        </p:txBody>
      </p:sp>
      <p:sp>
        <p:nvSpPr>
          <p:cNvPr id="775" name="Google Shape;77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buNone/>
            </a:pPr>
            <a:r>
              <a:rPr lang="cs-CZ" sz="1200" b="1" dirty="0">
                <a:solidFill>
                  <a:srgbClr val="D54267"/>
                </a:solidFill>
                <a:latin typeface="Poppins Medium" pitchFamily="2" charset="0"/>
                <a:cs typeface="Poppins Medium" pitchFamily="2" charset="0"/>
              </a:rPr>
              <a:t>Co jsou archetypy značky?</a:t>
            </a:r>
          </a:p>
          <a:p>
            <a:pPr lvl="0">
              <a:lnSpc>
                <a:spcPct val="90000"/>
              </a:lnSpc>
            </a:pPr>
            <a:r>
              <a:rPr lang="cs-CZ" sz="1200" dirty="0">
                <a:solidFill>
                  <a:prstClr val="black"/>
                </a:solidFill>
              </a:rPr>
              <a:t>– Jsou to </a:t>
            </a:r>
            <a:r>
              <a:rPr lang="cs-CZ" sz="1200" b="1" dirty="0">
                <a:solidFill>
                  <a:prstClr val="black"/>
                </a:solidFill>
              </a:rPr>
              <a:t>modely z mýtů, které pomáhají pochopení </a:t>
            </a:r>
            <a:r>
              <a:rPr lang="cs-CZ" sz="1200" dirty="0">
                <a:solidFill>
                  <a:prstClr val="black"/>
                </a:solidFill>
              </a:rPr>
              <a:t>a interpretaci příběhu značky</a:t>
            </a:r>
          </a:p>
          <a:p>
            <a:pPr lvl="0">
              <a:lnSpc>
                <a:spcPct val="90000"/>
              </a:lnSpc>
            </a:pPr>
            <a:r>
              <a:rPr lang="cs-CZ" sz="1200" dirty="0">
                <a:solidFill>
                  <a:prstClr val="black"/>
                </a:solidFill>
              </a:rPr>
              <a:t>– Umožňují </a:t>
            </a:r>
            <a:r>
              <a:rPr lang="cs-CZ" sz="1200" b="1" dirty="0">
                <a:solidFill>
                  <a:prstClr val="black"/>
                </a:solidFill>
              </a:rPr>
              <a:t>propojit se na emoční rovině </a:t>
            </a:r>
            <a:r>
              <a:rPr lang="cs-CZ" sz="1200" dirty="0">
                <a:solidFill>
                  <a:prstClr val="black"/>
                </a:solidFill>
              </a:rPr>
              <a:t>a díky tomu vytváří hlubokou identifikaci se značkou</a:t>
            </a:r>
          </a:p>
          <a:p>
            <a:pPr lvl="0">
              <a:lnSpc>
                <a:spcPct val="90000"/>
              </a:lnSpc>
            </a:pPr>
            <a:r>
              <a:rPr lang="cs-CZ" sz="1200" dirty="0">
                <a:solidFill>
                  <a:prstClr val="black"/>
                </a:solidFill>
              </a:rPr>
              <a:t>– Nabízejí </a:t>
            </a:r>
            <a:r>
              <a:rPr lang="cs-CZ" sz="1200" b="1" dirty="0">
                <a:solidFill>
                  <a:prstClr val="black"/>
                </a:solidFill>
              </a:rPr>
              <a:t>zkratku pro výběr stylu komunikace </a:t>
            </a:r>
            <a:r>
              <a:rPr lang="cs-CZ" sz="1200" dirty="0">
                <a:solidFill>
                  <a:prstClr val="black"/>
                </a:solidFill>
              </a:rPr>
              <a:t>a tonality (i určení komunikačních pilířů)</a:t>
            </a:r>
          </a:p>
          <a:p>
            <a:pPr lvl="0">
              <a:lnSpc>
                <a:spcPct val="90000"/>
              </a:lnSpc>
            </a:pPr>
            <a:r>
              <a:rPr lang="cs-CZ" sz="1200" dirty="0">
                <a:solidFill>
                  <a:prstClr val="black"/>
                </a:solidFill>
              </a:rPr>
              <a:t>– Značka </a:t>
            </a:r>
            <a:r>
              <a:rPr lang="cs-CZ" sz="1200" b="1" dirty="0">
                <a:solidFill>
                  <a:prstClr val="black"/>
                </a:solidFill>
              </a:rPr>
              <a:t>nemusí mít jen jeden</a:t>
            </a:r>
            <a:r>
              <a:rPr lang="cs-CZ" sz="1200" dirty="0">
                <a:solidFill>
                  <a:prstClr val="black"/>
                </a:solidFill>
              </a:rPr>
              <a:t>, jeden by však měl být dominantní a prakticky neměnný</a:t>
            </a:r>
          </a:p>
          <a:p>
            <a:pPr marL="0" lvl="0" indent="0">
              <a:lnSpc>
                <a:spcPct val="90000"/>
              </a:lnSpc>
              <a:buNone/>
            </a:pPr>
            <a:endParaRPr lang="cs-CZ" sz="1200" dirty="0">
              <a:solidFill>
                <a:prstClr val="black"/>
              </a:solidFill>
            </a:endParaRPr>
          </a:p>
          <a:p>
            <a:pPr marL="0" lvl="0" indent="0">
              <a:lnSpc>
                <a:spcPct val="90000"/>
              </a:lnSpc>
              <a:buNone/>
            </a:pPr>
            <a:r>
              <a:rPr lang="cs-CZ" sz="1200" b="1" dirty="0">
                <a:solidFill>
                  <a:srgbClr val="D54267"/>
                </a:solidFill>
                <a:latin typeface="Poppins Medium" pitchFamily="2" charset="0"/>
                <a:cs typeface="Poppins Medium" pitchFamily="2" charset="0"/>
              </a:rPr>
              <a:t>K čemu je dobré mít archetypy značky?</a:t>
            </a:r>
          </a:p>
          <a:p>
            <a:pPr lvl="0">
              <a:lnSpc>
                <a:spcPct val="90000"/>
              </a:lnSpc>
            </a:pPr>
            <a:r>
              <a:rPr lang="cs-CZ" sz="1200" dirty="0">
                <a:solidFill>
                  <a:prstClr val="black"/>
                </a:solidFill>
              </a:rPr>
              <a:t>– Díky archetypům si na značku lidé snáze zvyknou, </a:t>
            </a:r>
            <a:r>
              <a:rPr lang="cs-CZ" sz="1200" b="1" dirty="0">
                <a:solidFill>
                  <a:prstClr val="black"/>
                </a:solidFill>
              </a:rPr>
              <a:t>pochopí ji a zapamatují si ji</a:t>
            </a:r>
          </a:p>
          <a:p>
            <a:pPr lvl="0">
              <a:lnSpc>
                <a:spcPct val="90000"/>
              </a:lnSpc>
            </a:pPr>
            <a:r>
              <a:rPr lang="cs-CZ" sz="1200" dirty="0">
                <a:solidFill>
                  <a:prstClr val="black"/>
                </a:solidFill>
              </a:rPr>
              <a:t>– Všechny úspěšné mají společné hlavně to, že </a:t>
            </a:r>
            <a:r>
              <a:rPr lang="cs-CZ" sz="1200" b="1" dirty="0">
                <a:solidFill>
                  <a:prstClr val="black"/>
                </a:solidFill>
              </a:rPr>
              <a:t>konzistentně informují o tom, jaké jsou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734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900" b="1" kern="1200" dirty="0">
                <a:solidFill>
                  <a:srgbClr val="D54267"/>
                </a:solidFill>
                <a:latin typeface="Poppins Medium" pitchFamily="2" charset="0"/>
                <a:ea typeface="+mn-ea"/>
                <a:cs typeface="Poppins Medium" pitchFamily="2" charset="0"/>
              </a:rPr>
              <a:t>Co je tonalita neboli tone-</a:t>
            </a:r>
            <a:r>
              <a:rPr lang="cs-CZ" sz="900" b="1" kern="1200" dirty="0" err="1">
                <a:solidFill>
                  <a:srgbClr val="D54267"/>
                </a:solidFill>
                <a:latin typeface="Poppins Medium" pitchFamily="2" charset="0"/>
                <a:ea typeface="+mn-ea"/>
                <a:cs typeface="Poppins Medium" pitchFamily="2" charset="0"/>
              </a:rPr>
              <a:t>of</a:t>
            </a:r>
            <a:r>
              <a:rPr lang="cs-CZ" sz="900" b="1" kern="1200" dirty="0">
                <a:solidFill>
                  <a:srgbClr val="D54267"/>
                </a:solidFill>
                <a:latin typeface="Poppins Medium" pitchFamily="2" charset="0"/>
                <a:ea typeface="+mn-ea"/>
                <a:cs typeface="Poppins Medium" pitchFamily="2" charset="0"/>
              </a:rPr>
              <a:t>-</a:t>
            </a:r>
            <a:r>
              <a:rPr lang="cs-CZ" sz="900" b="1" kern="1200" dirty="0" err="1">
                <a:solidFill>
                  <a:srgbClr val="D54267"/>
                </a:solidFill>
                <a:latin typeface="Poppins Medium" pitchFamily="2" charset="0"/>
                <a:ea typeface="+mn-ea"/>
                <a:cs typeface="Poppins Medium" pitchFamily="2" charset="0"/>
              </a:rPr>
              <a:t>voice</a:t>
            </a:r>
            <a:endParaRPr lang="cs-CZ" sz="900" b="1" kern="1200" dirty="0">
              <a:solidFill>
                <a:srgbClr val="D54267"/>
              </a:solidFill>
              <a:latin typeface="Poppins Medium" pitchFamily="2" charset="0"/>
              <a:ea typeface="+mn-ea"/>
              <a:cs typeface="Poppins Medium" pitchFamily="2" charset="0"/>
            </a:endParaRPr>
          </a:p>
          <a:p>
            <a:r>
              <a:rPr lang="cs-CZ" dirty="0"/>
              <a:t>Tonalita komunikace značky jednoduše řečeno znamená, </a:t>
            </a:r>
            <a:r>
              <a:rPr lang="cs-CZ" b="1" dirty="0"/>
              <a:t>jak značka „mluví“ /// </a:t>
            </a:r>
            <a:r>
              <a:rPr lang="cs-CZ" dirty="0"/>
              <a:t>Je to styl a forma komunikace, co </a:t>
            </a:r>
            <a:r>
              <a:rPr lang="cs-CZ" b="1" dirty="0"/>
              <a:t>má lidem utkvět </a:t>
            </a:r>
            <a:r>
              <a:rPr lang="cs-CZ" dirty="0"/>
              <a:t>v souvislosti se značkou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D54267"/>
                </a:solidFill>
                <a:latin typeface="Poppins Medium" pitchFamily="2" charset="0"/>
                <a:cs typeface="Poppins Medium" pitchFamily="2" charset="0"/>
              </a:rPr>
              <a:t>Proč tonalitu řešit a styl držet?</a:t>
            </a:r>
            <a:endParaRPr lang="cs-CZ" dirty="0">
              <a:solidFill>
                <a:srgbClr val="D54267"/>
              </a:solidFill>
              <a:latin typeface="Poppins Medium" pitchFamily="2" charset="0"/>
              <a:cs typeface="Poppins Medium" pitchFamily="2" charset="0"/>
            </a:endParaRPr>
          </a:p>
          <a:p>
            <a:r>
              <a:rPr lang="cs-CZ" dirty="0">
                <a:solidFill>
                  <a:srgbClr val="211C33"/>
                </a:solidFill>
              </a:rPr>
              <a:t>Konzistentní tonalita </a:t>
            </a:r>
            <a:r>
              <a:rPr lang="cs-CZ" b="1" dirty="0">
                <a:solidFill>
                  <a:srgbClr val="211C33"/>
                </a:solidFill>
              </a:rPr>
              <a:t>zvyšuje značce důvěryhodnost </a:t>
            </a:r>
            <a:r>
              <a:rPr lang="cs-CZ" dirty="0">
                <a:solidFill>
                  <a:srgbClr val="211C33"/>
                </a:solidFill>
              </a:rPr>
              <a:t>(nepůsobí roztříštěně) /// Pokud je něčím </a:t>
            </a:r>
            <a:r>
              <a:rPr lang="cs-CZ" b="1" dirty="0">
                <a:solidFill>
                  <a:srgbClr val="211C33"/>
                </a:solidFill>
              </a:rPr>
              <a:t>specifická, navíc značku odliší</a:t>
            </a:r>
            <a:r>
              <a:rPr lang="cs-CZ" dirty="0">
                <a:solidFill>
                  <a:srgbClr val="211C33"/>
                </a:solidFill>
              </a:rPr>
              <a:t> od komunikace jí podobných</a:t>
            </a:r>
          </a:p>
          <a:p>
            <a:r>
              <a:rPr lang="cs-CZ" dirty="0">
                <a:solidFill>
                  <a:srgbClr val="211C33"/>
                </a:solidFill>
              </a:rPr>
              <a:t>Vymezená tonalita a </a:t>
            </a:r>
            <a:r>
              <a:rPr lang="cs-CZ" b="1" dirty="0">
                <a:solidFill>
                  <a:srgbClr val="211C33"/>
                </a:solidFill>
              </a:rPr>
              <a:t>pravidla komunikace </a:t>
            </a:r>
            <a:r>
              <a:rPr lang="cs-CZ" dirty="0">
                <a:solidFill>
                  <a:srgbClr val="211C33"/>
                </a:solidFill>
              </a:rPr>
              <a:t>se hodí nejen </a:t>
            </a:r>
            <a:r>
              <a:rPr lang="cs-CZ" dirty="0" err="1">
                <a:solidFill>
                  <a:srgbClr val="211C33"/>
                </a:solidFill>
              </a:rPr>
              <a:t>copywriterům</a:t>
            </a:r>
            <a:r>
              <a:rPr lang="cs-CZ" dirty="0">
                <a:solidFill>
                  <a:srgbClr val="211C33"/>
                </a:solidFill>
              </a:rPr>
              <a:t> (snáze ji drží) /// A hodí se určit i </a:t>
            </a:r>
            <a:r>
              <a:rPr lang="cs-CZ" b="1" dirty="0">
                <a:solidFill>
                  <a:srgbClr val="211C33"/>
                </a:solidFill>
              </a:rPr>
              <a:t>emoce, které má značka budit</a:t>
            </a:r>
            <a:r>
              <a:rPr lang="cs-CZ" dirty="0">
                <a:solidFill>
                  <a:srgbClr val="211C33"/>
                </a:solidFill>
              </a:rPr>
              <a:t>, a načrtnout si její specifický slovník</a:t>
            </a:r>
          </a:p>
          <a:p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99E68-AEED-0140-A1AA-EEA51271FC1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042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Jak to může vypadat – příklad je samozřejmě „ad absurdum“, ale je to inspirované realitou e-</a:t>
            </a:r>
            <a:r>
              <a:rPr lang="cs-CZ" dirty="0" err="1"/>
              <a:t>shopových</a:t>
            </a:r>
            <a:r>
              <a:rPr lang="cs-CZ" dirty="0"/>
              <a:t> nákupů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005AE-EB98-CB4F-8860-F0BA0817416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70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úvodní snímek">
    <p:bg>
      <p:bgPr>
        <a:solidFill>
          <a:srgbClr val="1F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18A80EB4-180E-CA44-A8D3-2109CC80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93725"/>
            <a:ext cx="3473234" cy="18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FAB6181F-FF6D-3D43-8CD7-91D078BDF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63213" y="3405188"/>
            <a:ext cx="16081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63EE132F-559C-9546-B28A-5EBCFE13C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238" y="4064000"/>
            <a:ext cx="9144000" cy="23876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cs-CZ" sz="24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3">
            <a:extLst>
              <a:ext uri="{FF2B5EF4-FFF2-40B4-BE49-F238E27FC236}">
                <a16:creationId xmlns:a16="http://schemas.microsoft.com/office/drawing/2014/main" id="{CFC51727-ABAC-9141-A9E6-3CB111BB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93725"/>
            <a:ext cx="3473234" cy="18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328C9B49-CFD3-6248-A50B-EE4CD542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63213" y="3405188"/>
            <a:ext cx="16081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B7E49E53-377F-9D40-BC0B-37734087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593725"/>
            <a:ext cx="3473234" cy="18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4">
            <a:extLst>
              <a:ext uri="{FF2B5EF4-FFF2-40B4-BE49-F238E27FC236}">
                <a16:creationId xmlns:a16="http://schemas.microsoft.com/office/drawing/2014/main" id="{A667C726-F232-4B42-8328-F2427B8D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63213" y="3405188"/>
            <a:ext cx="16081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část - shrnutí 1/3a">
  <p:cSld name="1_část - shrnutí 1/3a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/>
          <p:nvPr/>
        </p:nvSpPr>
        <p:spPr>
          <a:xfrm>
            <a:off x="-28575" y="0"/>
            <a:ext cx="4075200" cy="6858000"/>
          </a:xfrm>
          <a:prstGeom prst="rect">
            <a:avLst/>
          </a:prstGeom>
          <a:solidFill>
            <a:srgbClr val="211C3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0783" y="641350"/>
            <a:ext cx="1638300" cy="2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447675" y="914400"/>
            <a:ext cx="3264516" cy="4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4338139" y="914400"/>
            <a:ext cx="3456000" cy="549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  <a:defRPr>
                <a:solidFill>
                  <a:srgbClr val="211C33"/>
                </a:solidFill>
              </a:defRPr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8243673" y="914399"/>
            <a:ext cx="3456000" cy="54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  <a:defRPr>
                <a:solidFill>
                  <a:srgbClr val="211C33"/>
                </a:solidFill>
              </a:defRPr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18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ola - obsahy">
  <p:cSld name="1_kapitola - obsah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6"/>
          <p:cNvSpPr txBox="1">
            <a:spLocks noGrp="1"/>
          </p:cNvSpPr>
          <p:nvPr>
            <p:ph type="body" idx="1"/>
          </p:nvPr>
        </p:nvSpPr>
        <p:spPr>
          <a:xfrm>
            <a:off x="838200" y="1970688"/>
            <a:ext cx="5068614" cy="437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6"/>
          <p:cNvSpPr txBox="1">
            <a:spLocks noGrp="1"/>
          </p:cNvSpPr>
          <p:nvPr>
            <p:ph type="body" idx="2"/>
          </p:nvPr>
        </p:nvSpPr>
        <p:spPr>
          <a:xfrm>
            <a:off x="6285186" y="1970688"/>
            <a:ext cx="5068614" cy="437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7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blok - název">
    <p:bg>
      <p:bgPr>
        <a:solidFill>
          <a:srgbClr val="21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AD42F-0D98-0D4C-8248-0AB5417ED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519" y="1196782"/>
            <a:ext cx="9172962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C423B6-700B-1647-926D-4321EC3D8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9519" y="4049519"/>
            <a:ext cx="9172962" cy="1500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D12B66"/>
                </a:solidFill>
                <a:latin typeface="Poppins Medium" pitchFamily="2" charset="0"/>
                <a:cs typeface="Poppins Mediu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118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část - shrnutí 1/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F1E95607-9A3F-F14F-B202-93A95F864E09}"/>
              </a:ext>
            </a:extLst>
          </p:cNvPr>
          <p:cNvSpPr/>
          <p:nvPr/>
        </p:nvSpPr>
        <p:spPr>
          <a:xfrm>
            <a:off x="-28575" y="0"/>
            <a:ext cx="4075200" cy="6858000"/>
          </a:xfrm>
          <a:prstGeom prst="rect">
            <a:avLst/>
          </a:prstGeom>
          <a:solidFill>
            <a:srgbClr val="211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2C177AC6-2C63-114B-8B94-BF7F5A4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83" y="641350"/>
            <a:ext cx="16383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96BD8C-DE22-F44F-AE68-B4576B12F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5" y="914400"/>
            <a:ext cx="3264516" cy="49752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360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F73BE1-A0B9-2040-B58E-96E1C6DB3C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7675" y="6038849"/>
            <a:ext cx="3264516" cy="37465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Sem vepište text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F10D558-8E53-2D40-9B13-390817FE447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38139" y="914400"/>
            <a:ext cx="3456000" cy="5499099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1567A7F-C118-6A40-9FC4-8B889A9B7F1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43673" y="914399"/>
            <a:ext cx="3456000" cy="5499100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97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část - shrnutí 1/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F1E95607-9A3F-F14F-B202-93A95F864E09}"/>
              </a:ext>
            </a:extLst>
          </p:cNvPr>
          <p:cNvSpPr/>
          <p:nvPr/>
        </p:nvSpPr>
        <p:spPr>
          <a:xfrm>
            <a:off x="8116800" y="0"/>
            <a:ext cx="4075200" cy="6858000"/>
          </a:xfrm>
          <a:prstGeom prst="rect">
            <a:avLst/>
          </a:prstGeom>
          <a:solidFill>
            <a:srgbClr val="211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2C177AC6-2C63-114B-8B94-BF7F5A4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58" y="641350"/>
            <a:ext cx="16383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96BD8C-DE22-F44F-AE68-B4576B12F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3050" y="914400"/>
            <a:ext cx="3264516" cy="497520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360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defRPr>
            </a:lvl1pPr>
          </a:lstStyle>
          <a:p>
            <a:r>
              <a:rPr lang="cs-CZ" dirty="0"/>
              <a:t>Kliknutím </a:t>
            </a:r>
            <a:br>
              <a:rPr lang="cs-CZ" dirty="0"/>
            </a:br>
            <a:r>
              <a:rPr lang="cs-CZ" dirty="0"/>
              <a:t>lze upravit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F73BE1-A0B9-2040-B58E-96E1C6DB3C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593050" y="6038849"/>
            <a:ext cx="3264516" cy="37465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Sem vepište text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F10D558-8E53-2D40-9B13-390817FE447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38139" y="914400"/>
            <a:ext cx="3456000" cy="5499099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1567A7F-C118-6A40-9FC4-8B889A9B7F1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5585" y="914400"/>
            <a:ext cx="3456000" cy="5499100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39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část - 3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8EBF23C-C0DD-0643-A99E-87EBD3CF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B9FF049-FAB2-6D4B-A657-5F2E6FC9B41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1970688"/>
            <a:ext cx="3456000" cy="4377560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FDFC53E-95DC-104A-96C8-F49534E281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68000" y="1970688"/>
            <a:ext cx="3456000" cy="4377560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C0277A48-5A41-FF4E-A3CF-DB834A0B77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97800" y="1970688"/>
            <a:ext cx="3456000" cy="4377560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6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ola - 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94079552-6CF2-F543-A353-940035331B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634654"/>
            <a:ext cx="16287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96BD8C-DE22-F44F-AE68-B4576B12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F73BE1-A0B9-2040-B58E-96E1C6DB3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675" y="6038849"/>
            <a:ext cx="5181600" cy="374650"/>
          </a:xfrm>
        </p:spPr>
        <p:txBody>
          <a:bodyPr/>
          <a:lstStyle>
            <a:lvl1pPr marL="0" indent="0" algn="ctr">
              <a:buNone/>
              <a:defRPr spc="30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51B8CD9-1824-6642-9C37-7483B639A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2725" y="941399"/>
            <a:ext cx="5181600" cy="5472099"/>
          </a:xfrm>
        </p:spPr>
        <p:txBody>
          <a:bodyPr/>
          <a:lstStyle>
            <a:lvl1pPr>
              <a:lnSpc>
                <a:spcPct val="150000"/>
              </a:lnSpc>
              <a:buClr>
                <a:srgbClr val="211C33"/>
              </a:buClr>
              <a:defRPr>
                <a:solidFill>
                  <a:srgbClr val="211C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07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pitola -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DBAE15F-3312-7B4D-9EF0-7F115C7D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DBBE2B6-030B-1944-8933-C7F32CAA7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688"/>
            <a:ext cx="10515600" cy="4377560"/>
          </a:xfrm>
        </p:spPr>
        <p:txBody>
          <a:bodyPr/>
          <a:lstStyle>
            <a:lvl1pPr>
              <a:defRPr sz="2000"/>
            </a:lvl1pPr>
          </a:lstStyle>
          <a:p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39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ola -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FC442CF-4231-BB48-95BC-F1A8026E6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688"/>
            <a:ext cx="5068614" cy="4377560"/>
          </a:xfrm>
        </p:spPr>
        <p:txBody>
          <a:bodyPr/>
          <a:lstStyle>
            <a:lvl1pPr>
              <a:defRPr sz="2000"/>
            </a:lvl1pPr>
          </a:lstStyle>
          <a:p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FBCA66A2-1DB1-B54D-9702-7D439A93A5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5186" y="1970688"/>
            <a:ext cx="5068614" cy="4377560"/>
          </a:xfrm>
        </p:spPr>
        <p:txBody>
          <a:bodyPr/>
          <a:lstStyle>
            <a:lvl1pPr>
              <a:defRPr sz="2000"/>
            </a:lvl1pPr>
          </a:lstStyle>
          <a:p>
            <a:r>
              <a:rPr lang="cs-CZ"/>
              <a:t>Upravte styly předlohy textu.
Druhá úroveň
Třetí úroveň
Čtvrtá úroveň
Pátá úroveň</a:t>
            </a:r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8EBF23C-C0DD-0643-A99E-87EBD3CF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369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ola - konec">
  <p:cSld name="1_kapitola - konec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43138" y="634654"/>
            <a:ext cx="1628775" cy="2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/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6562725" y="941399"/>
            <a:ext cx="5181600" cy="547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  <a:defRPr>
                <a:solidFill>
                  <a:srgbClr val="211C33"/>
                </a:solidFill>
              </a:defRPr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60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nadpis 1">
            <a:extLst>
              <a:ext uri="{FF2B5EF4-FFF2-40B4-BE49-F238E27FC236}">
                <a16:creationId xmlns:a16="http://schemas.microsoft.com/office/drawing/2014/main" id="{A26FC728-9CE0-EC41-95EF-CC022FC9F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Kliknutím lze upravit</a:t>
            </a:r>
          </a:p>
        </p:txBody>
      </p:sp>
      <p:sp>
        <p:nvSpPr>
          <p:cNvPr id="1027" name="Zástupný text 2">
            <a:extLst>
              <a:ext uri="{FF2B5EF4-FFF2-40B4-BE49-F238E27FC236}">
                <a16:creationId xmlns:a16="http://schemas.microsoft.com/office/drawing/2014/main" id="{663E034D-0257-554A-9148-2F3448E69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Po kliknutí můžete upravovat styly textu v předloze.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5820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70" r:id="rId5"/>
    <p:sldLayoutId id="2147483672" r:id="rId6"/>
    <p:sldLayoutId id="2147483673" r:id="rId7"/>
    <p:sldLayoutId id="2147483674" r:id="rId8"/>
    <p:sldLayoutId id="2147483676" r:id="rId9"/>
    <p:sldLayoutId id="2147483678" r:id="rId10"/>
    <p:sldLayoutId id="214748367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211C33"/>
          </a:solidFill>
          <a:latin typeface="Times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11C33"/>
          </a:solidFill>
          <a:latin typeface="Times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211C33"/>
        </a:buClr>
        <a:buSzPct val="8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" pitchFamily="2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" pitchFamily="2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" pitchFamily="2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" pitchFamily="2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48.png"/><Relationship Id="rId5" Type="http://schemas.openxmlformats.org/officeDocument/2006/relationships/image" Target="../media/image21.png"/><Relationship Id="rId10" Type="http://schemas.openxmlformats.org/officeDocument/2006/relationships/image" Target="../media/image47.svg"/><Relationship Id="rId4" Type="http://schemas.openxmlformats.org/officeDocument/2006/relationships/image" Target="../media/image31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hci@kacenky.cz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svg"/><Relationship Id="rId7" Type="http://schemas.openxmlformats.org/officeDocument/2006/relationships/image" Target="../media/image35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62.svg"/><Relationship Id="rId5" Type="http://schemas.openxmlformats.org/officeDocument/2006/relationships/image" Target="../media/image59.svg"/><Relationship Id="rId10" Type="http://schemas.openxmlformats.org/officeDocument/2006/relationships/image" Target="../media/image5.png"/><Relationship Id="rId4" Type="http://schemas.openxmlformats.org/officeDocument/2006/relationships/image" Target="../media/image58.png"/><Relationship Id="rId9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g"/><Relationship Id="rId4" Type="http://schemas.openxmlformats.org/officeDocument/2006/relationships/image" Target="../media/image8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1" Type="http://schemas.openxmlformats.org/officeDocument/2006/relationships/image" Target="../media/image113.png"/><Relationship Id="rId5" Type="http://schemas.openxmlformats.org/officeDocument/2006/relationships/image" Target="../media/image30.png"/><Relationship Id="rId10" Type="http://schemas.openxmlformats.org/officeDocument/2006/relationships/image" Target="../media/image112.svg"/><Relationship Id="rId4" Type="http://schemas.openxmlformats.org/officeDocument/2006/relationships/image" Target="../media/image6.svg"/><Relationship Id="rId9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50D88-3053-1E4A-ADFD-95BC92102D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Copy tipy &amp; triky pro interní komunikaci </a:t>
            </a:r>
            <a:r>
              <a:rPr lang="cs-CZ" dirty="0" err="1"/>
              <a:t>ČEZu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215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EFB4D9A-F916-4F49-9657-F8664D21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příklad:</a:t>
            </a:r>
            <a:r>
              <a:rPr lang="cs-CZ" dirty="0"/>
              <a:t> Tonalita &amp; pravidla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BBA76A-B191-124D-ACAC-25177128D9FC}"/>
              </a:ext>
            </a:extLst>
          </p:cNvPr>
          <p:cNvSpPr txBox="1"/>
          <p:nvPr/>
        </p:nvSpPr>
        <p:spPr>
          <a:xfrm>
            <a:off x="838200" y="4269330"/>
            <a:ext cx="25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imes" pitchFamily="2" charset="0"/>
              </a:rPr>
              <a:t>Děkujeme za nákup, </a:t>
            </a:r>
            <a:br>
              <a:rPr lang="cs-CZ" sz="1600" i="1" dirty="0">
                <a:latin typeface="Times" pitchFamily="2" charset="0"/>
              </a:rPr>
            </a:br>
            <a:r>
              <a:rPr lang="cs-CZ" sz="1600" i="1" dirty="0">
                <a:latin typeface="Times" pitchFamily="2" charset="0"/>
              </a:rPr>
              <a:t>do e-mailu jsme vám poslali shrnutí objednávky </a:t>
            </a:r>
            <a:br>
              <a:rPr lang="cs-CZ" sz="1600" i="1" dirty="0">
                <a:latin typeface="Times" pitchFamily="2" charset="0"/>
              </a:rPr>
            </a:br>
            <a:r>
              <a:rPr lang="cs-CZ" sz="1600" i="1" dirty="0">
                <a:latin typeface="Times" pitchFamily="2" charset="0"/>
              </a:rPr>
              <a:t>a co bude následovat. </a:t>
            </a:r>
          </a:p>
          <a:p>
            <a:r>
              <a:rPr lang="cs-CZ" sz="1600" i="1" dirty="0">
                <a:latin typeface="Times" pitchFamily="2" charset="0"/>
              </a:rPr>
              <a:t>Přejeme Vám příjemný den.</a:t>
            </a:r>
          </a:p>
          <a:p>
            <a:r>
              <a:rPr lang="cs-CZ" sz="1600" i="1" dirty="0">
                <a:latin typeface="Times" pitchFamily="2" charset="0"/>
              </a:rPr>
              <a:t>Tým XY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76C9CFC-12EF-E342-B14E-B131476BF66D}"/>
              </a:ext>
            </a:extLst>
          </p:cNvPr>
          <p:cNvSpPr txBox="1"/>
          <p:nvPr/>
        </p:nvSpPr>
        <p:spPr>
          <a:xfrm>
            <a:off x="3576000" y="4269330"/>
            <a:ext cx="25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imes" pitchFamily="2" charset="0"/>
              </a:rPr>
              <a:t>Seš super! Díky za kšeft </a:t>
            </a:r>
          </a:p>
          <a:p>
            <a:r>
              <a:rPr lang="cs-CZ" sz="1600" i="1" dirty="0">
                <a:latin typeface="Times" pitchFamily="2" charset="0"/>
              </a:rPr>
              <a:t>– </a:t>
            </a:r>
            <a:r>
              <a:rPr lang="cs-CZ" sz="1600" i="1" dirty="0" err="1">
                <a:latin typeface="Times" pitchFamily="2" charset="0"/>
              </a:rPr>
              <a:t>podrobnůstky</a:t>
            </a:r>
            <a:r>
              <a:rPr lang="cs-CZ" sz="1600" i="1" dirty="0">
                <a:latin typeface="Times" pitchFamily="2" charset="0"/>
              </a:rPr>
              <a:t> v příloze! Jinak teda dobrá volba ty borče. Vbrzku čekej další mejly. </a:t>
            </a:r>
            <a:r>
              <a:rPr lang="cs-CZ" sz="1600" i="1" dirty="0" err="1">
                <a:latin typeface="Times" pitchFamily="2" charset="0"/>
              </a:rPr>
              <a:t>Pekydž</a:t>
            </a:r>
            <a:r>
              <a:rPr lang="cs-CZ" sz="1600" i="1" dirty="0">
                <a:latin typeface="Times" pitchFamily="2" charset="0"/>
              </a:rPr>
              <a:t> </a:t>
            </a:r>
            <a:r>
              <a:rPr lang="cs-CZ" sz="1600" i="1" dirty="0" err="1">
                <a:latin typeface="Times" pitchFamily="2" charset="0"/>
              </a:rPr>
              <a:t>pošlem</a:t>
            </a:r>
            <a:r>
              <a:rPr lang="cs-CZ" sz="1600" i="1" dirty="0">
                <a:latin typeface="Times" pitchFamily="2" charset="0"/>
              </a:rPr>
              <a:t> hned, jak ho zabalíme.</a:t>
            </a:r>
          </a:p>
          <a:p>
            <a:br>
              <a:rPr lang="cs-CZ" sz="1600" i="1" dirty="0">
                <a:latin typeface="Times" pitchFamily="2" charset="0"/>
              </a:rPr>
            </a:br>
            <a:r>
              <a:rPr lang="cs-CZ" sz="1600" i="1" dirty="0">
                <a:latin typeface="Times" pitchFamily="2" charset="0"/>
              </a:rPr>
              <a:t>Jarda z gangu XY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31C57DE-0308-0442-BB17-7A50BA5731F1}"/>
              </a:ext>
            </a:extLst>
          </p:cNvPr>
          <p:cNvSpPr txBox="1"/>
          <p:nvPr/>
        </p:nvSpPr>
        <p:spPr>
          <a:xfrm>
            <a:off x="6313800" y="4269330"/>
            <a:ext cx="25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imes" pitchFamily="2" charset="0"/>
              </a:rPr>
              <a:t>XY: Dovolujeme si </a:t>
            </a:r>
            <a:r>
              <a:rPr lang="cs-CZ" sz="1600" i="1" dirty="0" err="1">
                <a:latin typeface="Times" pitchFamily="2" charset="0"/>
              </a:rPr>
              <a:t>vas</a:t>
            </a:r>
            <a:r>
              <a:rPr lang="cs-CZ" sz="1600" i="1" dirty="0">
                <a:latin typeface="Times" pitchFamily="2" charset="0"/>
              </a:rPr>
              <a:t> informovat, ze </a:t>
            </a:r>
            <a:r>
              <a:rPr lang="cs-CZ" sz="1600" i="1" dirty="0" err="1">
                <a:latin typeface="Times" pitchFamily="2" charset="0"/>
              </a:rPr>
              <a:t>vase</a:t>
            </a:r>
            <a:r>
              <a:rPr lang="cs-CZ" sz="1600" i="1" dirty="0">
                <a:latin typeface="Times" pitchFamily="2" charset="0"/>
              </a:rPr>
              <a:t> </a:t>
            </a:r>
            <a:r>
              <a:rPr lang="cs-CZ" sz="1600" i="1" dirty="0" err="1">
                <a:latin typeface="Times" pitchFamily="2" charset="0"/>
              </a:rPr>
              <a:t>zasilka</a:t>
            </a:r>
            <a:r>
              <a:rPr lang="cs-CZ" sz="1600" i="1" dirty="0">
                <a:latin typeface="Times" pitchFamily="2" charset="0"/>
              </a:rPr>
              <a:t> bude </a:t>
            </a:r>
            <a:r>
              <a:rPr lang="cs-CZ" sz="1600" i="1" dirty="0" err="1">
                <a:latin typeface="Times" pitchFamily="2" charset="0"/>
              </a:rPr>
              <a:t>dorucena</a:t>
            </a:r>
            <a:r>
              <a:rPr lang="cs-CZ" sz="1600" i="1" dirty="0">
                <a:latin typeface="Times" pitchFamily="2" charset="0"/>
              </a:rPr>
              <a:t> dnes mezi 15:00 a 16. hodina. Dopravce </a:t>
            </a:r>
            <a:r>
              <a:rPr lang="cs-CZ" sz="1600" i="1" dirty="0" err="1">
                <a:latin typeface="Times" pitchFamily="2" charset="0"/>
              </a:rPr>
              <a:t>Vas</a:t>
            </a:r>
            <a:r>
              <a:rPr lang="cs-CZ" sz="1600" i="1" dirty="0">
                <a:latin typeface="Times" pitchFamily="2" charset="0"/>
              </a:rPr>
              <a:t> bude kontaktovat 15 minut </a:t>
            </a:r>
            <a:r>
              <a:rPr lang="cs-CZ" sz="1600" i="1" dirty="0" err="1">
                <a:latin typeface="Times" pitchFamily="2" charset="0"/>
              </a:rPr>
              <a:t>pred</a:t>
            </a:r>
            <a:r>
              <a:rPr lang="cs-CZ" sz="1600" i="1" dirty="0">
                <a:latin typeface="Times" pitchFamily="2" charset="0"/>
              </a:rPr>
              <a:t> realizaci </a:t>
            </a:r>
            <a:r>
              <a:rPr lang="cs-CZ" sz="1600" i="1" dirty="0" err="1">
                <a:latin typeface="Times" pitchFamily="2" charset="0"/>
              </a:rPr>
              <a:t>sluzby</a:t>
            </a:r>
            <a:r>
              <a:rPr lang="cs-CZ" sz="1600" i="1" dirty="0">
                <a:latin typeface="Times" pitchFamily="2" charset="0"/>
              </a:rPr>
              <a:t> „</a:t>
            </a:r>
            <a:r>
              <a:rPr lang="cs-CZ" sz="1600" i="1" dirty="0" err="1">
                <a:latin typeface="Times" pitchFamily="2" charset="0"/>
              </a:rPr>
              <a:t>predani</a:t>
            </a:r>
            <a:r>
              <a:rPr lang="cs-CZ" sz="1600" i="1" dirty="0">
                <a:latin typeface="Times" pitchFamily="2" charset="0"/>
              </a:rPr>
              <a:t> </a:t>
            </a:r>
            <a:r>
              <a:rPr lang="cs-CZ" sz="1600" i="1" dirty="0" err="1">
                <a:latin typeface="Times" pitchFamily="2" charset="0"/>
              </a:rPr>
              <a:t>zasilky</a:t>
            </a:r>
            <a:r>
              <a:rPr lang="cs-CZ" sz="1600" i="1" dirty="0">
                <a:latin typeface="Times" pitchFamily="2" charset="0"/>
              </a:rPr>
              <a:t>“. </a:t>
            </a:r>
            <a:r>
              <a:rPr lang="cs-CZ" sz="1600" i="1" dirty="0" err="1">
                <a:latin typeface="Times" pitchFamily="2" charset="0"/>
              </a:rPr>
              <a:t>Vase</a:t>
            </a:r>
            <a:r>
              <a:rPr lang="cs-CZ" sz="1600" i="1" dirty="0">
                <a:latin typeface="Times" pitchFamily="2" charset="0"/>
              </a:rPr>
              <a:t> XY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569586C-58BA-0A42-BFA1-C401268CBE96}"/>
              </a:ext>
            </a:extLst>
          </p:cNvPr>
          <p:cNvSpPr txBox="1"/>
          <p:nvPr/>
        </p:nvSpPr>
        <p:spPr>
          <a:xfrm>
            <a:off x="9051600" y="4269330"/>
            <a:ext cx="252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latin typeface="Times" pitchFamily="2" charset="0"/>
              </a:rPr>
              <a:t>Tě péro </a:t>
            </a:r>
            <a:r>
              <a:rPr lang="cs-CZ" sz="1600" i="1" dirty="0" err="1">
                <a:latin typeface="Times" pitchFamily="2" charset="0"/>
              </a:rPr>
              <a:t>sombréro</a:t>
            </a:r>
            <a:r>
              <a:rPr lang="cs-CZ" sz="1600" i="1" dirty="0">
                <a:latin typeface="Times" pitchFamily="2" charset="0"/>
              </a:rPr>
              <a:t>. </a:t>
            </a:r>
            <a:r>
              <a:rPr lang="cs-CZ" sz="1600" i="1" dirty="0" err="1">
                <a:latin typeface="Times" pitchFamily="2" charset="0"/>
              </a:rPr>
              <a:t>Gratulki</a:t>
            </a:r>
            <a:r>
              <a:rPr lang="cs-CZ" sz="1600" i="1" dirty="0">
                <a:latin typeface="Times" pitchFamily="2" charset="0"/>
              </a:rPr>
              <a:t>!</a:t>
            </a:r>
          </a:p>
          <a:p>
            <a:r>
              <a:rPr lang="cs-CZ" sz="1600" i="1" dirty="0">
                <a:latin typeface="Times" pitchFamily="2" charset="0"/>
              </a:rPr>
              <a:t>Snad Ti bude náš skvost zdobit hnízdečko dlouhý léta. Kdyby to zlobilo, brkni a </a:t>
            </a:r>
            <a:r>
              <a:rPr lang="cs-CZ" sz="1600" i="1" dirty="0" err="1">
                <a:latin typeface="Times" pitchFamily="2" charset="0"/>
              </a:rPr>
              <a:t>pořešíme</a:t>
            </a:r>
            <a:r>
              <a:rPr lang="cs-CZ" sz="1600" i="1" dirty="0">
                <a:latin typeface="Times" pitchFamily="2" charset="0"/>
              </a:rPr>
              <a:t>, </a:t>
            </a:r>
            <a:r>
              <a:rPr lang="cs-CZ" sz="1600" i="1" dirty="0" err="1">
                <a:latin typeface="Times" pitchFamily="2" charset="0"/>
              </a:rPr>
              <a:t>pošéfíme</a:t>
            </a:r>
            <a:r>
              <a:rPr lang="cs-CZ" sz="1600" i="1" dirty="0">
                <a:latin typeface="Times" pitchFamily="2" charset="0"/>
              </a:rPr>
              <a:t>!</a:t>
            </a:r>
          </a:p>
          <a:p>
            <a:endParaRPr lang="cs-CZ" sz="1600" i="1" dirty="0">
              <a:latin typeface="Times" pitchFamily="2" charset="0"/>
            </a:endParaRPr>
          </a:p>
          <a:p>
            <a:r>
              <a:rPr lang="cs-CZ" sz="1600" i="1" dirty="0">
                <a:latin typeface="Times" pitchFamily="2" charset="0"/>
              </a:rPr>
              <a:t>Tvoje milovaná XY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D7F3C7FB-D33C-0447-B7ED-B8FA788FDF10}"/>
              </a:ext>
            </a:extLst>
          </p:cNvPr>
          <p:cNvGrpSpPr/>
          <p:nvPr/>
        </p:nvGrpSpPr>
        <p:grpSpPr>
          <a:xfrm>
            <a:off x="2855280" y="2378029"/>
            <a:ext cx="3085469" cy="1891301"/>
            <a:chOff x="2855280" y="2378029"/>
            <a:chExt cx="3085469" cy="1891301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001C02E8-863B-6F49-83E0-4A913A9E8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4019" y="2378029"/>
              <a:ext cx="1206000" cy="1206000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039332EA-778D-0040-A069-125983F71142}"/>
                </a:ext>
              </a:extLst>
            </p:cNvPr>
            <p:cNvSpPr txBox="1"/>
            <p:nvPr/>
          </p:nvSpPr>
          <p:spPr>
            <a:xfrm>
              <a:off x="3575999" y="3899998"/>
              <a:ext cx="2364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D24166"/>
                  </a:solidFill>
                  <a:latin typeface="Poppins Medium" pitchFamily="2" charset="0"/>
                  <a:cs typeface="Poppins Medium" pitchFamily="2" charset="0"/>
                </a:rPr>
                <a:t>Potvrzovací e-mail</a:t>
              </a:r>
            </a:p>
          </p:txBody>
        </p:sp>
        <p:cxnSp>
          <p:nvCxnSpPr>
            <p:cNvPr id="17" name="Přímá spojovací šipka 16">
              <a:extLst>
                <a:ext uri="{FF2B5EF4-FFF2-40B4-BE49-F238E27FC236}">
                  <a16:creationId xmlns:a16="http://schemas.microsoft.com/office/drawing/2014/main" id="{C45E35C8-543A-054D-A845-2214AED9812C}"/>
                </a:ext>
              </a:extLst>
            </p:cNvPr>
            <p:cNvCxnSpPr/>
            <p:nvPr/>
          </p:nvCxnSpPr>
          <p:spPr>
            <a:xfrm>
              <a:off x="2855280" y="2981029"/>
              <a:ext cx="128016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5E8A25CF-FEA0-BD45-BFF4-D65DCC3DA0FE}"/>
              </a:ext>
            </a:extLst>
          </p:cNvPr>
          <p:cNvGrpSpPr/>
          <p:nvPr/>
        </p:nvGrpSpPr>
        <p:grpSpPr>
          <a:xfrm>
            <a:off x="838200" y="2378029"/>
            <a:ext cx="2356735" cy="1891301"/>
            <a:chOff x="838200" y="2378029"/>
            <a:chExt cx="2356735" cy="1891301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5EF7E91-F01C-3349-B395-87AD03D15FAE}"/>
                </a:ext>
              </a:extLst>
            </p:cNvPr>
            <p:cNvSpPr txBox="1"/>
            <p:nvPr/>
          </p:nvSpPr>
          <p:spPr>
            <a:xfrm>
              <a:off x="838200" y="3899998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>
                  <a:solidFill>
                    <a:srgbClr val="D24166"/>
                  </a:solidFill>
                  <a:latin typeface="Poppins Medium" pitchFamily="2" charset="0"/>
                  <a:cs typeface="Poppins Medium" pitchFamily="2" charset="0"/>
                </a:rPr>
                <a:t>Ponákupní</a:t>
              </a:r>
              <a:r>
                <a:rPr lang="cs-CZ" b="1" dirty="0">
                  <a:solidFill>
                    <a:srgbClr val="D24166"/>
                  </a:solidFill>
                  <a:latin typeface="Poppins Medium" pitchFamily="2" charset="0"/>
                  <a:cs typeface="Poppins Medium" pitchFamily="2" charset="0"/>
                </a:rPr>
                <a:t> stránka</a:t>
              </a:r>
            </a:p>
          </p:txBody>
        </p:sp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C4600B92-DCBD-3848-8A32-433D825C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5200" y="2378029"/>
              <a:ext cx="1206000" cy="1206000"/>
            </a:xfrm>
            <a:prstGeom prst="rect">
              <a:avLst/>
            </a:prstGeom>
          </p:spPr>
        </p:pic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E41E08DD-ECD1-EE40-9D72-3794AF639E42}"/>
              </a:ext>
            </a:extLst>
          </p:cNvPr>
          <p:cNvGrpSpPr/>
          <p:nvPr/>
        </p:nvGrpSpPr>
        <p:grpSpPr>
          <a:xfrm>
            <a:off x="8122379" y="2357370"/>
            <a:ext cx="2813070" cy="1911960"/>
            <a:chOff x="8122379" y="2357370"/>
            <a:chExt cx="2813070" cy="1911960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B30DFFC-43BD-6A4D-A41D-DEAC45685489}"/>
                </a:ext>
              </a:extLst>
            </p:cNvPr>
            <p:cNvSpPr txBox="1"/>
            <p:nvPr/>
          </p:nvSpPr>
          <p:spPr>
            <a:xfrm>
              <a:off x="9051600" y="3899998"/>
              <a:ext cx="1883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>
                  <a:solidFill>
                    <a:srgbClr val="D24166"/>
                  </a:solidFill>
                  <a:latin typeface="Poppins Medium" pitchFamily="2" charset="0"/>
                  <a:cs typeface="Poppins Medium" pitchFamily="2" charset="0"/>
                </a:rPr>
                <a:t>Komplimentka</a:t>
              </a:r>
              <a:endPara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endParaRPr>
            </a:p>
          </p:txBody>
        </p:sp>
        <p:cxnSp>
          <p:nvCxnSpPr>
            <p:cNvPr id="18" name="Přímá spojovací šipka 17">
              <a:extLst>
                <a:ext uri="{FF2B5EF4-FFF2-40B4-BE49-F238E27FC236}">
                  <a16:creationId xmlns:a16="http://schemas.microsoft.com/office/drawing/2014/main" id="{E5D960F8-3DA3-B54B-BD86-2070ABC3CD43}"/>
                </a:ext>
              </a:extLst>
            </p:cNvPr>
            <p:cNvCxnSpPr/>
            <p:nvPr/>
          </p:nvCxnSpPr>
          <p:spPr>
            <a:xfrm>
              <a:off x="8122379" y="2981029"/>
              <a:ext cx="128016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4A113D60-B382-AB45-AAB6-685D4D520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2539" y="2357370"/>
              <a:ext cx="1206000" cy="1206000"/>
            </a:xfrm>
            <a:prstGeom prst="rect">
              <a:avLst/>
            </a:prstGeom>
          </p:spPr>
        </p:pic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45310153-8034-AF4D-B210-0AABF01EA393}"/>
              </a:ext>
            </a:extLst>
          </p:cNvPr>
          <p:cNvGrpSpPr/>
          <p:nvPr/>
        </p:nvGrpSpPr>
        <p:grpSpPr>
          <a:xfrm>
            <a:off x="5440019" y="2378029"/>
            <a:ext cx="3139145" cy="1891301"/>
            <a:chOff x="5440019" y="2378029"/>
            <a:chExt cx="3139145" cy="1891301"/>
          </a:xfrm>
        </p:grpSpPr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A57B15F2-1B5D-2D47-8CC4-592378AD9C51}"/>
                </a:ext>
              </a:extLst>
            </p:cNvPr>
            <p:cNvSpPr txBox="1"/>
            <p:nvPr/>
          </p:nvSpPr>
          <p:spPr>
            <a:xfrm>
              <a:off x="6313800" y="3899998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D24166"/>
                  </a:solidFill>
                  <a:latin typeface="Poppins Medium" pitchFamily="2" charset="0"/>
                  <a:cs typeface="Poppins Medium" pitchFamily="2" charset="0"/>
                </a:rPr>
                <a:t>Informační </a:t>
              </a:r>
              <a:r>
                <a:rPr lang="cs-CZ" b="1" dirty="0" err="1">
                  <a:solidFill>
                    <a:srgbClr val="D24166"/>
                  </a:solidFill>
                  <a:latin typeface="Poppins Medium" pitchFamily="2" charset="0"/>
                  <a:cs typeface="Poppins Medium" pitchFamily="2" charset="0"/>
                </a:rPr>
                <a:t>SMSka</a:t>
              </a:r>
              <a:endPara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endParaRPr>
            </a:p>
          </p:txBody>
        </p:sp>
        <p:cxnSp>
          <p:nvCxnSpPr>
            <p:cNvPr id="19" name="Přímá spojovací šipka 18">
              <a:extLst>
                <a:ext uri="{FF2B5EF4-FFF2-40B4-BE49-F238E27FC236}">
                  <a16:creationId xmlns:a16="http://schemas.microsoft.com/office/drawing/2014/main" id="{EB2EA6BE-2AC1-CA4E-8A4E-A35F24C4E308}"/>
                </a:ext>
              </a:extLst>
            </p:cNvPr>
            <p:cNvCxnSpPr/>
            <p:nvPr/>
          </p:nvCxnSpPr>
          <p:spPr>
            <a:xfrm>
              <a:off x="5440019" y="2981029"/>
              <a:ext cx="128016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84AB6616-E36B-1B4A-8A9A-3F63CF51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8279" y="2378029"/>
              <a:ext cx="1206000" cy="120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3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1C89A-2093-CD4B-B479-5CB958A2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Tipy na komunikaci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6CB7EF-836C-8E40-8A32-FEEBC3F4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688"/>
            <a:ext cx="10515600" cy="1186169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D54267"/>
                </a:solidFill>
                <a:latin typeface="Poppins Medium" pitchFamily="2" charset="0"/>
                <a:ea typeface="+mj-ea"/>
                <a:cs typeface="Poppins Medium" pitchFamily="2" charset="0"/>
              </a:rPr>
              <a:t>Obsahové náležitosti</a:t>
            </a:r>
          </a:p>
          <a:p>
            <a:pPr marL="0" indent="0">
              <a:buNone/>
            </a:pPr>
            <a:r>
              <a:rPr lang="cs-CZ" dirty="0"/>
              <a:t>Dlouholeté </a:t>
            </a:r>
            <a:r>
              <a:rPr lang="cs-CZ" dirty="0" err="1"/>
              <a:t>copywriterské</a:t>
            </a:r>
            <a:r>
              <a:rPr lang="cs-CZ" dirty="0"/>
              <a:t> bytí a jistá etika nás dovedly k 5 mantinelům </a:t>
            </a:r>
            <a:br>
              <a:rPr lang="cs-CZ" dirty="0"/>
            </a:br>
            <a:r>
              <a:rPr lang="cs-CZ" dirty="0"/>
              <a:t>– je s tím vaše značka OK / </a:t>
            </a:r>
            <a:r>
              <a:rPr lang="cs-CZ" b="1" dirty="0"/>
              <a:t>něco byste udělali raději jinak?</a:t>
            </a:r>
          </a:p>
          <a:p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D54267"/>
              </a:solidFill>
              <a:latin typeface="Poppins Medium" pitchFamily="2" charset="0"/>
              <a:ea typeface="+mj-ea"/>
              <a:cs typeface="Poppins Medium" pitchFamily="2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5626E419-CEB3-6E40-BD9B-F8F9F5F99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877072"/>
              </p:ext>
            </p:extLst>
          </p:nvPr>
        </p:nvGraphicFramePr>
        <p:xfrm>
          <a:off x="838200" y="3791073"/>
          <a:ext cx="1913500" cy="1689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500">
                  <a:extLst>
                    <a:ext uri="{9D8B030D-6E8A-4147-A177-3AD203B41FA5}">
                      <a16:colId xmlns:a16="http://schemas.microsoft.com/office/drawing/2014/main" val="550190680"/>
                    </a:ext>
                  </a:extLst>
                </a:gridCol>
              </a:tblGrid>
              <a:tr h="168998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Přiměřeně </a:t>
                      </a:r>
                      <a:b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dlouhé </a:t>
                      </a:r>
                      <a:br>
                        <a:rPr lang="cs-CZ" sz="20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14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(neplýtváme časem)</a:t>
                      </a:r>
                      <a:endParaRPr lang="cs-CZ" sz="1800" b="0" dirty="0">
                        <a:solidFill>
                          <a:srgbClr val="211C33"/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98085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72222B5C-429F-2C45-854F-8721E6D2D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27164"/>
              </p:ext>
            </p:extLst>
          </p:nvPr>
        </p:nvGraphicFramePr>
        <p:xfrm>
          <a:off x="2783155" y="3791073"/>
          <a:ext cx="1970653" cy="1689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653">
                  <a:extLst>
                    <a:ext uri="{9D8B030D-6E8A-4147-A177-3AD203B41FA5}">
                      <a16:colId xmlns:a16="http://schemas.microsoft.com/office/drawing/2014/main" val="1601817742"/>
                    </a:ext>
                  </a:extLst>
                </a:gridCol>
              </a:tblGrid>
              <a:tr h="168998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Bez oklik </a:t>
                      </a:r>
                      <a:b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k věci</a:t>
                      </a:r>
                      <a:br>
                        <a:rPr lang="cs-CZ" sz="20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14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(žádný velké o/kecy)</a:t>
                      </a:r>
                      <a:endParaRPr lang="cs-CZ" sz="2000" b="0" dirty="0">
                        <a:solidFill>
                          <a:srgbClr val="211C33"/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98085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3113110-3217-FE47-A11E-DA4C19D63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559309"/>
              </p:ext>
            </p:extLst>
          </p:nvPr>
        </p:nvGraphicFramePr>
        <p:xfrm>
          <a:off x="8732323" y="3791073"/>
          <a:ext cx="1906905" cy="1689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905">
                  <a:extLst>
                    <a:ext uri="{9D8B030D-6E8A-4147-A177-3AD203B41FA5}">
                      <a16:colId xmlns:a16="http://schemas.microsoft.com/office/drawing/2014/main" val="2440696652"/>
                    </a:ext>
                  </a:extLst>
                </a:gridCol>
              </a:tblGrid>
              <a:tr h="168998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Férovost </a:t>
                      </a:r>
                      <a:b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+ jednoduchost</a:t>
                      </a:r>
                      <a:br>
                        <a:rPr lang="cs-CZ" sz="20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14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(žádné zapeklitosti)</a:t>
                      </a:r>
                      <a:endParaRPr lang="cs-CZ" sz="2000" b="0" dirty="0">
                        <a:solidFill>
                          <a:srgbClr val="211C33"/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98085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AB32589-76AE-204C-B914-0CB9CFCEF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248797"/>
              </p:ext>
            </p:extLst>
          </p:nvPr>
        </p:nvGraphicFramePr>
        <p:xfrm>
          <a:off x="4785263" y="3791073"/>
          <a:ext cx="1942075" cy="1689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075">
                  <a:extLst>
                    <a:ext uri="{9D8B030D-6E8A-4147-A177-3AD203B41FA5}">
                      <a16:colId xmlns:a16="http://schemas.microsoft.com/office/drawing/2014/main" val="1322546730"/>
                    </a:ext>
                  </a:extLst>
                </a:gridCol>
              </a:tblGrid>
              <a:tr h="168998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Maximum respektu</a:t>
                      </a:r>
                      <a:br>
                        <a:rPr lang="cs-CZ" sz="20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14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(partnerské jednání)</a:t>
                      </a:r>
                      <a:endParaRPr lang="cs-CZ" sz="2000" b="0" dirty="0">
                        <a:solidFill>
                          <a:srgbClr val="211C33"/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98085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BF50F936-A021-BC4C-958C-7A20A5324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536376"/>
              </p:ext>
            </p:extLst>
          </p:nvPr>
        </p:nvGraphicFramePr>
        <p:xfrm>
          <a:off x="6758793" y="3791073"/>
          <a:ext cx="1942075" cy="1689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2075">
                  <a:extLst>
                    <a:ext uri="{9D8B030D-6E8A-4147-A177-3AD203B41FA5}">
                      <a16:colId xmlns:a16="http://schemas.microsoft.com/office/drawing/2014/main" val="876084579"/>
                    </a:ext>
                  </a:extLst>
                </a:gridCol>
              </a:tblGrid>
              <a:tr h="168998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Jasná fakta </a:t>
                      </a:r>
                      <a:b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2000" b="1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&amp; empatie</a:t>
                      </a:r>
                      <a:br>
                        <a:rPr lang="cs-CZ" sz="20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</a:br>
                      <a:r>
                        <a:rPr lang="cs-CZ" sz="1400" b="0" dirty="0">
                          <a:solidFill>
                            <a:srgbClr val="211C33"/>
                          </a:solidFill>
                          <a:latin typeface="Times" pitchFamily="2" charset="0"/>
                        </a:rPr>
                        <a:t>(dávka pochopení)</a:t>
                      </a:r>
                      <a:endParaRPr lang="cs-CZ" sz="2000" b="0" dirty="0">
                        <a:solidFill>
                          <a:srgbClr val="211C33"/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898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7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Tonalita značky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400" dirty="0"/>
              <a:t>Jak mluvíte „dovnitř“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0FBDD3-A288-5745-B158-8E7DA2B568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8399" y="914400"/>
            <a:ext cx="4501061" cy="5499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Archetyp značky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Specifika tonality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Meze tonality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Pravidla komunikace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+ Ideálně: </a:t>
            </a:r>
            <a:r>
              <a:rPr lang="cs-CZ" dirty="0"/>
              <a:t>Co nejkratší, přímo k věci,  </a:t>
            </a:r>
            <a:br>
              <a:rPr lang="cs-CZ" dirty="0"/>
            </a:br>
            <a:r>
              <a:rPr lang="cs-CZ" dirty="0"/>
              <a:t>s respektem, citlivě, jasná fakta a férově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DA5EEF0-A18A-0641-99B0-125442BF9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3600" y="821239"/>
            <a:ext cx="720000" cy="720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C149B0F-A7FC-0B42-A96F-5D646E983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3600" y="4068021"/>
            <a:ext cx="720000" cy="720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0F694183-7CCF-8849-94CA-85C436059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3600" y="2943949"/>
            <a:ext cx="720000" cy="72000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E1A3AEB8-BAD8-1640-BA4B-0D42A339A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3600" y="1945311"/>
            <a:ext cx="720000" cy="72000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3D54006-3233-7D44-9D62-C5B6BA1CC0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03600" y="531884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1509519" y="1196782"/>
            <a:ext cx="91729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Perfektní zadání</a:t>
            </a:r>
            <a:endParaRPr dirty="0"/>
          </a:p>
        </p:txBody>
      </p:sp>
      <p:sp>
        <p:nvSpPr>
          <p:cNvPr id="202" name="Google Shape;202;p17"/>
          <p:cNvSpPr txBox="1">
            <a:spLocks noGrp="1"/>
          </p:cNvSpPr>
          <p:nvPr>
            <p:ph type="body" idx="1"/>
          </p:nvPr>
        </p:nvSpPr>
        <p:spPr>
          <a:xfrm>
            <a:off x="1509519" y="4289047"/>
            <a:ext cx="91729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s-CZ" dirty="0">
                <a:solidFill>
                  <a:srgbClr val="D24166"/>
                </a:solidFill>
              </a:rPr>
              <a:t>Bez čeho ani nezačínat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Co to</a:t>
            </a:r>
            <a:br>
              <a:rPr lang="cs-CZ" sz="4000" dirty="0"/>
            </a:br>
            <a:r>
              <a:rPr lang="cs-CZ" sz="4000" dirty="0"/>
              <a:t>má říct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 hlavní sdělení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CA87329-7336-CC4A-B662-C2E1615699C4}"/>
              </a:ext>
            </a:extLst>
          </p:cNvPr>
          <p:cNvSpPr txBox="1">
            <a:spLocks/>
          </p:cNvSpPr>
          <p:nvPr/>
        </p:nvSpPr>
        <p:spPr>
          <a:xfrm>
            <a:off x="5289095" y="914400"/>
            <a:ext cx="5184000" cy="5652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Každá zpráva má mít právě </a:t>
            </a:r>
            <a:r>
              <a:rPr lang="cs-CZ" b="1" dirty="0"/>
              <a:t>1 hlavní sdělení</a:t>
            </a:r>
            <a:r>
              <a:rPr lang="cs-CZ" dirty="0"/>
              <a:t>, ne víc</a:t>
            </a:r>
          </a:p>
          <a:p>
            <a:pPr>
              <a:lnSpc>
                <a:spcPct val="150000"/>
              </a:lnSpc>
            </a:pPr>
            <a:r>
              <a:rPr lang="cs-CZ" b="1" dirty="0"/>
              <a:t>Ujasněte si ho vždy</a:t>
            </a:r>
            <a:r>
              <a:rPr lang="cs-CZ" dirty="0"/>
              <a:t>, než se do psaní vůbec pustíte</a:t>
            </a:r>
          </a:p>
          <a:p>
            <a:pPr>
              <a:lnSpc>
                <a:spcPct val="150000"/>
              </a:lnSpc>
            </a:pPr>
            <a:r>
              <a:rPr lang="cs-CZ" dirty="0"/>
              <a:t>Umístěte ho na začátek svého textu, </a:t>
            </a:r>
            <a:r>
              <a:rPr lang="cs-CZ" b="1" dirty="0"/>
              <a:t>ať nezapadne!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Pamatujte na rovnici: </a:t>
            </a:r>
            <a:r>
              <a:rPr lang="cs-CZ" b="1" dirty="0"/>
              <a:t>víc sdělení = víc zpráv!</a:t>
            </a:r>
            <a:br>
              <a:rPr lang="cs-CZ" dirty="0"/>
            </a:br>
            <a:r>
              <a:rPr lang="cs-CZ" dirty="0"/>
              <a:t>Nedávejte do textu různá ani složitá sdělení, jinak  vyjde naprázdno. Jednoduchost je váš </a:t>
            </a:r>
            <a:r>
              <a:rPr lang="cs-CZ" dirty="0" err="1"/>
              <a:t>nej</a:t>
            </a:r>
            <a:r>
              <a:rPr lang="cs-CZ" dirty="0"/>
              <a:t> kamarád.</a:t>
            </a:r>
            <a:endParaRPr lang="cs-CZ" b="1" dirty="0">
              <a:solidFill>
                <a:srgbClr val="DA4468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5C96DEC-93A2-124B-ACF5-210DC72225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750" y="2597400"/>
            <a:ext cx="239629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Kdo to bude číst?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 cílová skupina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090DB892-5539-5547-9A52-8E8A1330658F}"/>
              </a:ext>
            </a:extLst>
          </p:cNvPr>
          <p:cNvSpPr txBox="1">
            <a:spLocks/>
          </p:cNvSpPr>
          <p:nvPr/>
        </p:nvSpPr>
        <p:spPr>
          <a:xfrm>
            <a:off x="5289097" y="914400"/>
            <a:ext cx="5181600" cy="5652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Každá zpráva má mít vždy jen </a:t>
            </a:r>
            <a:r>
              <a:rPr lang="cs-CZ" b="1" dirty="0"/>
              <a:t>1 cílovou skupinu</a:t>
            </a:r>
          </a:p>
          <a:p>
            <a:pPr>
              <a:lnSpc>
                <a:spcPct val="150000"/>
              </a:lnSpc>
            </a:pPr>
            <a:r>
              <a:rPr lang="cs-CZ" dirty="0"/>
              <a:t>Pro zacílení </a:t>
            </a:r>
            <a:r>
              <a:rPr lang="cs-CZ" b="1" dirty="0"/>
              <a:t>nestačí znát jen </a:t>
            </a:r>
            <a:r>
              <a:rPr lang="cs-CZ" b="1" dirty="0" err="1"/>
              <a:t>sociodemografii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dirty="0"/>
              <a:t>Vymezte cílovku </a:t>
            </a:r>
            <a:r>
              <a:rPr lang="cs-CZ" b="1" dirty="0"/>
              <a:t>dle potřeb, problémů, zájmů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Ctěte rovnici: </a:t>
            </a:r>
            <a:r>
              <a:rPr lang="cs-CZ" b="1" dirty="0"/>
              <a:t>víc cílových skupin = víc zpráv! </a:t>
            </a:r>
            <a:br>
              <a:rPr lang="cs-CZ" dirty="0"/>
            </a:br>
            <a:r>
              <a:rPr lang="cs-CZ" dirty="0"/>
              <a:t>Opravdu nestavte jeden text pro různé skupiny lidí, </a:t>
            </a:r>
            <a:br>
              <a:rPr lang="cs-CZ" dirty="0"/>
            </a:br>
            <a:r>
              <a:rPr lang="cs-CZ" dirty="0"/>
              <a:t>protože komunikace se pravděpodobně mine účinkem.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44080B-5DF7-FA47-A454-18CA50A2E8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283" y="2671243"/>
            <a:ext cx="2529227" cy="25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Proč je </a:t>
            </a:r>
            <a:br>
              <a:rPr lang="cs-CZ" sz="4000" dirty="0"/>
            </a:br>
            <a:r>
              <a:rPr lang="cs-CZ" sz="4000" dirty="0"/>
              <a:t>to má zajímat?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 pádný důvod </a:t>
            </a:r>
            <a:br>
              <a:rPr lang="cs-CZ" dirty="0"/>
            </a:br>
            <a:r>
              <a:rPr lang="cs-CZ" dirty="0"/>
              <a:t>+ argumenty</a:t>
            </a:r>
          </a:p>
          <a:p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C2680D41-4570-4544-905A-D864892963C9}"/>
              </a:ext>
            </a:extLst>
          </p:cNvPr>
          <p:cNvSpPr txBox="1">
            <a:spLocks/>
          </p:cNvSpPr>
          <p:nvPr/>
        </p:nvSpPr>
        <p:spPr>
          <a:xfrm>
            <a:off x="5289088" y="914400"/>
            <a:ext cx="5324475" cy="5652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b="1" dirty="0"/>
              <a:t>Nikoho</a:t>
            </a:r>
            <a:r>
              <a:rPr lang="cs-CZ" dirty="0"/>
              <a:t> </a:t>
            </a:r>
            <a:r>
              <a:rPr lang="cs-CZ" b="1" dirty="0"/>
              <a:t>nezajímáte </a:t>
            </a:r>
            <a:r>
              <a:rPr lang="cs-CZ" dirty="0"/>
              <a:t>a ani to, co děláte nebo proč</a:t>
            </a:r>
          </a:p>
          <a:p>
            <a:pPr>
              <a:lnSpc>
                <a:spcPct val="150000"/>
              </a:lnSpc>
            </a:pPr>
            <a:r>
              <a:rPr lang="cs-CZ" b="1" dirty="0"/>
              <a:t>Lidi</a:t>
            </a:r>
            <a:r>
              <a:rPr lang="cs-CZ" dirty="0"/>
              <a:t> </a:t>
            </a:r>
            <a:r>
              <a:rPr lang="cs-CZ" b="1" dirty="0"/>
              <a:t>zajímají jejich problémy </a:t>
            </a:r>
            <a:r>
              <a:rPr lang="cs-CZ" dirty="0"/>
              <a:t>a jak se mít lépe</a:t>
            </a:r>
          </a:p>
          <a:p>
            <a:pPr>
              <a:lnSpc>
                <a:spcPct val="150000"/>
              </a:lnSpc>
            </a:pPr>
            <a:r>
              <a:rPr lang="cs-CZ" dirty="0"/>
              <a:t>Nenabízejte produkt, </a:t>
            </a:r>
            <a:r>
              <a:rPr lang="cs-CZ" b="1" dirty="0"/>
              <a:t>prodávejte</a:t>
            </a:r>
            <a:r>
              <a:rPr lang="cs-CZ" dirty="0"/>
              <a:t> </a:t>
            </a:r>
            <a:r>
              <a:rPr lang="cs-CZ" b="1" dirty="0"/>
              <a:t>užitek-řešení!</a:t>
            </a: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b="1" dirty="0">
              <a:solidFill>
                <a:srgbClr val="D24166"/>
              </a:solidFill>
              <a:latin typeface="Poppins Medium" pitchFamily="2" charset="0"/>
              <a:cs typeface="Poppins Medium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</a:t>
            </a:r>
            <a:r>
              <a:rPr lang="cs-CZ" b="1" dirty="0"/>
              <a:t>Dívejte se na to pohledem svého čtenáře. </a:t>
            </a:r>
            <a:br>
              <a:rPr lang="cs-CZ" b="1" dirty="0"/>
            </a:br>
            <a:r>
              <a:rPr lang="cs-CZ" dirty="0"/>
              <a:t>Ideálně vše srozumitelně vysvětlete na příkladu </a:t>
            </a:r>
            <a:br>
              <a:rPr lang="cs-CZ" dirty="0"/>
            </a:br>
            <a:r>
              <a:rPr lang="cs-CZ" dirty="0"/>
              <a:t>ze života s konkrétními relevantními argumenty.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3C391E9-C0DA-8D43-84B8-EE1C2A3C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59" y="2870053"/>
            <a:ext cx="6962775" cy="17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Co mají udělat?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 výzva k akci</a:t>
            </a:r>
          </a:p>
          <a:p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3A726514-359D-3C41-815D-8224E37A0385}"/>
              </a:ext>
            </a:extLst>
          </p:cNvPr>
          <p:cNvSpPr txBox="1">
            <a:spLocks/>
          </p:cNvSpPr>
          <p:nvPr/>
        </p:nvSpPr>
        <p:spPr>
          <a:xfrm>
            <a:off x="5299986" y="914400"/>
            <a:ext cx="5293478" cy="5652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Napište čtenáři jasně, </a:t>
            </a:r>
            <a:r>
              <a:rPr lang="cs-CZ" b="1" dirty="0"/>
              <a:t>co po něm vlastně chcete</a:t>
            </a:r>
          </a:p>
          <a:p>
            <a:pPr>
              <a:lnSpc>
                <a:spcPct val="150000"/>
              </a:lnSpc>
            </a:pPr>
            <a:r>
              <a:rPr lang="cs-CZ" dirty="0"/>
              <a:t>Do textu vetkněte </a:t>
            </a:r>
            <a:r>
              <a:rPr lang="cs-CZ" b="1" dirty="0"/>
              <a:t>pouze jedinou výzvu </a:t>
            </a:r>
            <a:r>
              <a:rPr lang="cs-CZ" dirty="0"/>
              <a:t>k akci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Používejte</a:t>
            </a:r>
            <a:r>
              <a:rPr lang="cs-CZ" dirty="0"/>
              <a:t> </a:t>
            </a:r>
            <a:r>
              <a:rPr lang="cs-CZ" b="1" dirty="0"/>
              <a:t>slovesa</a:t>
            </a:r>
            <a:r>
              <a:rPr lang="cs-CZ" dirty="0"/>
              <a:t> jako </a:t>
            </a:r>
            <a:r>
              <a:rPr lang="cs-CZ" i="1" dirty="0"/>
              <a:t>kupte</a:t>
            </a:r>
            <a:r>
              <a:rPr lang="cs-CZ" dirty="0"/>
              <a:t> / </a:t>
            </a:r>
            <a:r>
              <a:rPr lang="cs-CZ" i="1" dirty="0"/>
              <a:t>volejte</a:t>
            </a:r>
            <a:r>
              <a:rPr lang="cs-CZ" dirty="0"/>
              <a:t> / </a:t>
            </a:r>
            <a:r>
              <a:rPr lang="cs-CZ" i="1" dirty="0"/>
              <a:t>vyplňte</a:t>
            </a: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</a:t>
            </a:r>
            <a:r>
              <a:rPr lang="cs-CZ" b="1" dirty="0"/>
              <a:t>Nechtějte po lidech, aby hledali, co mají udělat</a:t>
            </a:r>
            <a:r>
              <a:rPr lang="cs-CZ" dirty="0"/>
              <a:t>,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a už vůbec do jedné komunikace nedávejte víc výzev. Protože pak nikdo neudělá téměř jistě lautr nic!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576041-84FF-0A47-9E7B-A7BA907B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86" y="3007613"/>
            <a:ext cx="1616604" cy="14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8A6F0BD-7046-8E4D-8F13-B5214003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380" y="3007613"/>
            <a:ext cx="1440000" cy="144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B39ABC-E69B-7942-A8EA-624BE87C3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85" y="300761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Jaké máte možnosti?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1 podoba sdělení</a:t>
            </a:r>
          </a:p>
          <a:p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40E416CA-015B-074F-8628-DF87FAC17EB8}"/>
              </a:ext>
            </a:extLst>
          </p:cNvPr>
          <p:cNvSpPr txBox="1">
            <a:spLocks/>
          </p:cNvSpPr>
          <p:nvPr/>
        </p:nvSpPr>
        <p:spPr>
          <a:xfrm>
            <a:off x="5305314" y="914400"/>
            <a:ext cx="5328000" cy="5652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Mějte fakt vždy na paměti, </a:t>
            </a:r>
            <a:r>
              <a:rPr lang="cs-CZ" b="1" dirty="0"/>
              <a:t>co které médium ne/umí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Pracujte s tím, co máte, a </a:t>
            </a:r>
            <a:r>
              <a:rPr lang="cs-CZ" b="1" dirty="0"/>
              <a:t>využijte to na maximum!</a:t>
            </a:r>
          </a:p>
          <a:p>
            <a:pPr>
              <a:lnSpc>
                <a:spcPct val="150000"/>
              </a:lnSpc>
            </a:pPr>
            <a:r>
              <a:rPr lang="cs-CZ" dirty="0"/>
              <a:t>Nezapomínejte, že </a:t>
            </a:r>
            <a:r>
              <a:rPr lang="cs-CZ" b="1" dirty="0"/>
              <a:t>na podrobnosti můžete odkázat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Sdělení samozřejmě </a:t>
            </a:r>
            <a:r>
              <a:rPr lang="cs-CZ" b="1" dirty="0"/>
              <a:t>můžete</a:t>
            </a:r>
            <a:r>
              <a:rPr lang="cs-CZ" dirty="0"/>
              <a:t> </a:t>
            </a:r>
            <a:r>
              <a:rPr lang="cs-CZ" b="1" dirty="0"/>
              <a:t>poslat i více kanály </a:t>
            </a:r>
            <a:r>
              <a:rPr lang="cs-CZ" dirty="0"/>
              <a:t>(SMS, e-mail, dopis) a nikoli nutně najednou (třeba prve dopis, pak e-mail, nakonec upomínkovou SMS).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570B0E-F38C-2E4F-9123-CED26C3030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D241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426" y="2450800"/>
            <a:ext cx="2268649" cy="26549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4E64D3-A5CA-5441-A90E-E1768487FE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550" y="3046186"/>
            <a:ext cx="11557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Perfektní zadání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400" dirty="0"/>
              <a:t>Bez čeho ani nezačínat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0FBDD3-A288-5745-B158-8E7DA2B568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8399" y="914400"/>
            <a:ext cx="4501061" cy="5499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Co to má říct? </a:t>
            </a:r>
            <a:r>
              <a:rPr lang="cs-CZ" dirty="0"/>
              <a:t>(hlavní sdělení)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Kdo to bude číst </a:t>
            </a:r>
            <a:r>
              <a:rPr lang="cs-CZ" dirty="0"/>
              <a:t>(vaše cílovka)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Proč je to má zajímat? </a:t>
            </a:r>
            <a:r>
              <a:rPr lang="cs-CZ" dirty="0"/>
              <a:t>(důvod pro ně)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Co mají udělat? </a:t>
            </a:r>
            <a:r>
              <a:rPr lang="cs-CZ" dirty="0"/>
              <a:t>(účel komunikace)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Jaké máte možnosti?</a:t>
            </a:r>
            <a:r>
              <a:rPr lang="cs-CZ" dirty="0"/>
              <a:t> (</a:t>
            </a:r>
            <a:r>
              <a:rPr lang="cs-CZ" dirty="0" err="1"/>
              <a:t>mediatypy</a:t>
            </a:r>
            <a:r>
              <a:rPr lang="cs-CZ" dirty="0"/>
              <a:t>)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0F694183-7CCF-8849-94CA-85C436059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3600" y="5169600"/>
            <a:ext cx="720000" cy="720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FFA5808-7E3D-094D-88EC-EB97C1ED7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3600" y="1922818"/>
            <a:ext cx="720000" cy="72000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28DF64E1-3268-7C40-B3B1-8E0897CF9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2242" y="2977693"/>
            <a:ext cx="720000" cy="72000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3B752B34-6832-BD4E-82FE-EF532EA72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3600" y="867943"/>
            <a:ext cx="720000" cy="72000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6637584F-255B-DF4A-BFC0-894C56523E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90347" y="407364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3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E59FF74-079C-A24F-9EA9-6D8DED1E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914400"/>
            <a:ext cx="3264516" cy="4975200"/>
          </a:xfrm>
        </p:spPr>
        <p:txBody>
          <a:bodyPr/>
          <a:lstStyle/>
          <a:p>
            <a:r>
              <a:rPr lang="cs-CZ" dirty="0"/>
              <a:t>Obsah</a:t>
            </a:r>
            <a:br>
              <a:rPr lang="cs-CZ" dirty="0"/>
            </a:br>
            <a:r>
              <a:rPr lang="cs-CZ" dirty="0"/>
              <a:t>školení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967CF8E5-2871-8441-82EE-0563730750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O čem to dnes bude</a:t>
            </a:r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B001137F-3CC8-B945-91CC-02688D58533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50670" y="1826968"/>
            <a:ext cx="2700000" cy="344182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1/ Tonalita zn. ČEZ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Jak mluvíte „dovnitř“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2/ Perfektní zadání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Bez čeho ani nezačínat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3/ Správná struktura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Od pohledu přitažlivý text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</p:txBody>
      </p:sp>
      <p:sp>
        <p:nvSpPr>
          <p:cNvPr id="17" name="Zástupný symbol pro obsah 3">
            <a:extLst>
              <a:ext uri="{FF2B5EF4-FFF2-40B4-BE49-F238E27FC236}">
                <a16:creationId xmlns:a16="http://schemas.microsoft.com/office/drawing/2014/main" id="{067A2FDD-A52C-7947-A483-3F2454C3B2D9}"/>
              </a:ext>
            </a:extLst>
          </p:cNvPr>
          <p:cNvSpPr txBox="1">
            <a:spLocks/>
          </p:cNvSpPr>
          <p:nvPr/>
        </p:nvSpPr>
        <p:spPr bwMode="auto">
          <a:xfrm>
            <a:off x="9156025" y="1789656"/>
            <a:ext cx="2700000" cy="35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rgbClr val="211C33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4/ Skvělá </a:t>
            </a:r>
            <a:r>
              <a:rPr lang="cs-CZ" b="1" dirty="0" err="1"/>
              <a:t>flow</a:t>
            </a:r>
            <a:br>
              <a:rPr lang="cs-CZ" b="1" dirty="0"/>
            </a:br>
            <a:r>
              <a:rPr lang="cs-CZ" dirty="0"/>
              <a:t>Aby se to četlo samo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b="1" dirty="0"/>
              <a:t>5/ Titulky: Metody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dirty="0"/>
              <a:t>Ať to čtou všichni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b="1" dirty="0"/>
              <a:t>6/ </a:t>
            </a:r>
            <a:r>
              <a:rPr lang="cs-CZ" b="1" dirty="0" err="1"/>
              <a:t>Profi</a:t>
            </a:r>
            <a:r>
              <a:rPr lang="cs-CZ" b="1" dirty="0"/>
              <a:t> finalizace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dirty="0"/>
              <a:t>Než dáte „publikovat“</a:t>
            </a:r>
            <a:endParaRPr lang="cs-CZ" b="1" dirty="0"/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A839F2D-6E19-024C-853A-936A42107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6025" y="4504329"/>
            <a:ext cx="720000" cy="720000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FE31FC23-EC8C-7249-B6C2-122509222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670" y="1743857"/>
            <a:ext cx="720000" cy="72000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126CB022-BAF6-5A42-AB78-BB099ED63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0670" y="3114154"/>
            <a:ext cx="720000" cy="720000"/>
          </a:xfrm>
          <a:prstGeom prst="rect">
            <a:avLst/>
          </a:prstGeom>
        </p:spPr>
      </p:pic>
      <p:pic>
        <p:nvPicPr>
          <p:cNvPr id="32" name="Grafický objekt 31">
            <a:extLst>
              <a:ext uri="{FF2B5EF4-FFF2-40B4-BE49-F238E27FC236}">
                <a16:creationId xmlns:a16="http://schemas.microsoft.com/office/drawing/2014/main" id="{4326DE26-8395-2248-AA7C-E1DE2C70C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36025" y="1719076"/>
            <a:ext cx="720000" cy="720000"/>
          </a:xfrm>
          <a:prstGeom prst="rect">
            <a:avLst/>
          </a:prstGeom>
        </p:spPr>
      </p:pic>
      <p:pic>
        <p:nvPicPr>
          <p:cNvPr id="34" name="Grafický objekt 33">
            <a:extLst>
              <a:ext uri="{FF2B5EF4-FFF2-40B4-BE49-F238E27FC236}">
                <a16:creationId xmlns:a16="http://schemas.microsoft.com/office/drawing/2014/main" id="{FFD2A5FD-0C68-9F46-A3AC-D5394CFFB2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0670" y="4504329"/>
            <a:ext cx="720000" cy="720000"/>
          </a:xfrm>
          <a:prstGeom prst="rect">
            <a:avLst/>
          </a:prstGeom>
        </p:spPr>
      </p:pic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D3C506B2-48D9-4F4B-877E-4561339732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36025" y="30420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27AC3A7-889C-8D49-9AFE-CA6322CE4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2725" y="617517"/>
            <a:ext cx="5181600" cy="5795981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Don </a:t>
            </a:r>
            <a:r>
              <a:rPr lang="cs-CZ" b="1" dirty="0" err="1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Corleone</a:t>
            </a:r>
            <a:r>
              <a:rPr lang="cs-CZ" dirty="0">
                <a:solidFill>
                  <a:schemeClr val="tx1"/>
                </a:solidFill>
              </a:rPr>
              <a:t>, značkové rumy prvotřídní kvality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cs-CZ" b="1" dirty="0">
                <a:solidFill>
                  <a:schemeClr val="tx1"/>
                </a:solidFill>
              </a:rPr>
              <a:t>Hlavní sdělení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>
                <a:solidFill>
                  <a:schemeClr val="tx1"/>
                </a:solidFill>
              </a:rPr>
              <a:t>máme novou dárkovou edici skvělého rumu Don C. s broušenými sklenkami (2 v balení) právě skladem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b="1" dirty="0">
                <a:solidFill>
                  <a:schemeClr val="tx1"/>
                </a:solidFill>
              </a:rPr>
              <a:t>Cílovka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>
                <a:solidFill>
                  <a:schemeClr val="tx1"/>
                </a:solidFill>
              </a:rPr>
              <a:t>fajnšmekři, kteří si rádi si vychutnávají večery s kvalitním drinkem, často ve společnosti přátel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b="1" dirty="0">
                <a:solidFill>
                  <a:schemeClr val="tx1"/>
                </a:solidFill>
              </a:rPr>
              <a:t>Hlavní argumenty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>
                <a:solidFill>
                  <a:schemeClr val="tx1"/>
                </a:solidFill>
              </a:rPr>
              <a:t>jedinečná chuť, něco exotického, ideální alko-nápoj na slavnostní příležitost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b="1" dirty="0">
                <a:solidFill>
                  <a:schemeClr val="tx1"/>
                </a:solidFill>
              </a:rPr>
              <a:t>Call-to-</a:t>
            </a:r>
            <a:r>
              <a:rPr lang="cs-CZ" b="1" dirty="0" err="1">
                <a:solidFill>
                  <a:schemeClr val="tx1"/>
                </a:solidFill>
              </a:rPr>
              <a:t>Action</a:t>
            </a:r>
            <a:endParaRPr lang="cs-CZ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>
                <a:solidFill>
                  <a:schemeClr val="tx1"/>
                </a:solidFill>
              </a:rPr>
              <a:t>kupte to v e-</a:t>
            </a:r>
            <a:r>
              <a:rPr lang="cs-CZ" i="1" dirty="0" err="1">
                <a:solidFill>
                  <a:schemeClr val="tx1"/>
                </a:solidFill>
              </a:rPr>
              <a:t>shopu</a:t>
            </a:r>
            <a:r>
              <a:rPr lang="cs-CZ" i="1" dirty="0">
                <a:solidFill>
                  <a:schemeClr val="tx1"/>
                </a:solidFill>
              </a:rPr>
              <a:t> / kupte to v naší prodejně</a:t>
            </a:r>
            <a:br>
              <a:rPr lang="cs-CZ" i="1" dirty="0">
                <a:solidFill>
                  <a:schemeClr val="tx1"/>
                </a:solidFill>
              </a:rPr>
            </a:br>
            <a:r>
              <a:rPr lang="cs-CZ" i="1" dirty="0">
                <a:solidFill>
                  <a:schemeClr val="tx1"/>
                </a:solidFill>
              </a:rPr>
              <a:t>na Rumová 1234, Praha 27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cs-CZ" b="1" dirty="0" err="1">
                <a:solidFill>
                  <a:schemeClr val="tx1"/>
                </a:solidFill>
              </a:rPr>
              <a:t>Mediatypy</a:t>
            </a:r>
            <a:endParaRPr lang="cs-CZ" dirty="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i="1" dirty="0"/>
              <a:t>e-mail / dopis na hlavičkovém papíru / </a:t>
            </a:r>
            <a:r>
              <a:rPr lang="cs-CZ" i="1" dirty="0">
                <a:solidFill>
                  <a:schemeClr val="tx1"/>
                </a:solidFill>
              </a:rPr>
              <a:t>bannery / </a:t>
            </a:r>
            <a:br>
              <a:rPr lang="cs-CZ" i="1" dirty="0">
                <a:solidFill>
                  <a:schemeClr val="tx1"/>
                </a:solidFill>
              </a:rPr>
            </a:br>
            <a:r>
              <a:rPr lang="cs-CZ" i="1" dirty="0"/>
              <a:t>leták na </a:t>
            </a:r>
            <a:r>
              <a:rPr lang="cs-CZ" i="1" dirty="0">
                <a:solidFill>
                  <a:schemeClr val="tx1"/>
                </a:solidFill>
              </a:rPr>
              <a:t>prodejnu / kampaňová stránka na webu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219CC7-905F-7F47-914F-EB91FD36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Mustr </a:t>
            </a:r>
            <a:br>
              <a:rPr lang="cs-CZ" dirty="0"/>
            </a:br>
            <a:r>
              <a:rPr lang="cs-CZ" dirty="0"/>
              <a:t>pro představu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EF1134-7285-D542-959E-EEFC9697C0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Jak má skvělý </a:t>
            </a:r>
            <a:r>
              <a:rPr lang="cs-CZ" dirty="0" err="1"/>
              <a:t>brief</a:t>
            </a:r>
            <a:r>
              <a:rPr lang="cs-CZ" dirty="0"/>
              <a:t> vypadat?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AC921A1-CB8D-9C4E-B094-BFA120D2AE6B}"/>
              </a:ext>
            </a:extLst>
          </p:cNvPr>
          <p:cNvSpPr txBox="1"/>
          <p:nvPr/>
        </p:nvSpPr>
        <p:spPr>
          <a:xfrm>
            <a:off x="6329363" y="4286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A68CA1-E0CB-F74C-A86D-244F0D055654}"/>
              </a:ext>
            </a:extLst>
          </p:cNvPr>
          <p:cNvSpPr txBox="1"/>
          <p:nvPr/>
        </p:nvSpPr>
        <p:spPr>
          <a:xfrm>
            <a:off x="8103251" y="1605830"/>
            <a:ext cx="279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" pitchFamily="2" charset="0"/>
                <a:sym typeface="Wingdings" pitchFamily="2" charset="2"/>
              </a:rPr>
              <a:t> co tím chce klient říct</a:t>
            </a:r>
            <a:endParaRPr lang="cs-CZ" dirty="0">
              <a:latin typeface="Times" pitchFamily="2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593AFA-7D4D-A54F-BD8C-87899099B45F}"/>
              </a:ext>
            </a:extLst>
          </p:cNvPr>
          <p:cNvSpPr txBox="1"/>
          <p:nvPr/>
        </p:nvSpPr>
        <p:spPr>
          <a:xfrm>
            <a:off x="7397240" y="2602448"/>
            <a:ext cx="279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" pitchFamily="2" charset="0"/>
                <a:sym typeface="Wingdings" pitchFamily="2" charset="2"/>
              </a:rPr>
              <a:t> komu to budete posílat</a:t>
            </a:r>
            <a:endParaRPr lang="cs-CZ" dirty="0">
              <a:latin typeface="Times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E70CA4-4C59-AD4F-BD70-6EF9BF093FF0}"/>
              </a:ext>
            </a:extLst>
          </p:cNvPr>
          <p:cNvSpPr txBox="1"/>
          <p:nvPr/>
        </p:nvSpPr>
        <p:spPr>
          <a:xfrm>
            <a:off x="8066634" y="4551122"/>
            <a:ext cx="279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" pitchFamily="2" charset="0"/>
                <a:sym typeface="Wingdings" pitchFamily="2" charset="2"/>
              </a:rPr>
              <a:t> co mají čtenáři udělat</a:t>
            </a:r>
            <a:endParaRPr lang="cs-CZ" dirty="0">
              <a:latin typeface="Times" pitchFamily="2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BBC8265-3305-2049-8A6E-4CA62B705059}"/>
              </a:ext>
            </a:extLst>
          </p:cNvPr>
          <p:cNvSpPr txBox="1"/>
          <p:nvPr/>
        </p:nvSpPr>
        <p:spPr>
          <a:xfrm>
            <a:off x="8409918" y="3585126"/>
            <a:ext cx="279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" pitchFamily="2" charset="0"/>
                <a:sym typeface="Wingdings" pitchFamily="2" charset="2"/>
              </a:rPr>
              <a:t> proč to mají chtít</a:t>
            </a:r>
            <a:endParaRPr lang="cs-CZ" dirty="0">
              <a:latin typeface="Times" pitchFamily="2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B440E53-752C-F742-9258-A12550748BBE}"/>
              </a:ext>
            </a:extLst>
          </p:cNvPr>
          <p:cNvSpPr txBox="1"/>
          <p:nvPr/>
        </p:nvSpPr>
        <p:spPr>
          <a:xfrm>
            <a:off x="7728194" y="5517118"/>
            <a:ext cx="279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  <a:latin typeface="Times" pitchFamily="2" charset="0"/>
                <a:sym typeface="Wingdings" pitchFamily="2" charset="2"/>
              </a:rPr>
              <a:t> jak bude zpráva vypadat</a:t>
            </a:r>
            <a:endParaRPr lang="cs-CZ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33807-9C9A-F649-9ED2-7AABA400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Šikovný tip </a:t>
            </a:r>
            <a:r>
              <a:rPr lang="cs-CZ" dirty="0">
                <a:solidFill>
                  <a:srgbClr val="CF4165"/>
                </a:solidFill>
              </a:rPr>
              <a:t>konkrétnost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ED05B-3791-CD45-991D-36421629D9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Nespokojte se s obecnostmi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EC5DDEC-FEFA-694E-A256-74478668CA77}"/>
              </a:ext>
            </a:extLst>
          </p:cNvPr>
          <p:cNvSpPr>
            <a:spLocks noGrp="1" noChangeAspect="1"/>
          </p:cNvSpPr>
          <p:nvPr>
            <p:ph sz="half" idx="1"/>
          </p:nvPr>
        </p:nvSpPr>
        <p:spPr>
          <a:xfrm>
            <a:off x="6562724" y="941398"/>
            <a:ext cx="5388644" cy="56520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Pracujte pouze s konkrétními informacemi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tx1"/>
                </a:solidFill>
              </a:rPr>
              <a:t>Dobře si dokážeme představit jen </a:t>
            </a:r>
            <a:r>
              <a:rPr lang="cs-CZ" b="1" dirty="0">
                <a:solidFill>
                  <a:schemeClr val="tx1"/>
                </a:solidFill>
              </a:rPr>
              <a:t>ty věci, co známe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tx1"/>
                </a:solidFill>
              </a:rPr>
              <a:t>Do </a:t>
            </a:r>
            <a:r>
              <a:rPr lang="cs-CZ" dirty="0" err="1">
                <a:solidFill>
                  <a:schemeClr val="tx1"/>
                </a:solidFill>
              </a:rPr>
              <a:t>briefu</a:t>
            </a:r>
            <a:r>
              <a:rPr lang="cs-CZ" dirty="0">
                <a:solidFill>
                  <a:schemeClr val="tx1"/>
                </a:solidFill>
              </a:rPr>
              <a:t> proto </a:t>
            </a:r>
            <a:r>
              <a:rPr lang="cs-CZ" b="1" dirty="0">
                <a:solidFill>
                  <a:schemeClr val="tx1"/>
                </a:solidFill>
              </a:rPr>
              <a:t>poptávejte data, čísla, souvislosti</a:t>
            </a:r>
          </a:p>
          <a:p>
            <a:pPr>
              <a:spcBef>
                <a:spcPts val="0"/>
              </a:spcBef>
            </a:pPr>
            <a:r>
              <a:rPr lang="cs-CZ" dirty="0">
                <a:solidFill>
                  <a:schemeClr val="tx1"/>
                </a:solidFill>
              </a:rPr>
              <a:t>Příliš </a:t>
            </a:r>
            <a:r>
              <a:rPr lang="cs-CZ" b="1" dirty="0">
                <a:solidFill>
                  <a:schemeClr val="tx1"/>
                </a:solidFill>
              </a:rPr>
              <a:t>obecný text nemusí být dost srozumitelný</a:t>
            </a: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cs-CZ" sz="1400" dirty="0"/>
              <a:t>Tvoříme lepší svět ×</a:t>
            </a:r>
            <a:r>
              <a:rPr lang="cs-CZ" sz="1400" dirty="0">
                <a:sym typeface="Wingdings" pitchFamily="2" charset="2"/>
              </a:rPr>
              <a:t> Za každý prodaný vůz vysadíme strom (Škoda)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cs-CZ" sz="1400" dirty="0">
                <a:sym typeface="Wingdings" pitchFamily="2" charset="2"/>
              </a:rPr>
              <a:t>Kvalitní produkt </a:t>
            </a:r>
            <a:r>
              <a:rPr lang="cs-CZ" sz="1400" dirty="0"/>
              <a:t>×</a:t>
            </a:r>
            <a:r>
              <a:rPr lang="cs-CZ" sz="1400" dirty="0">
                <a:sym typeface="Wingdings" pitchFamily="2" charset="2"/>
              </a:rPr>
              <a:t> Do hodiny, nebo zdarma (Dáme jídlo)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cs-CZ" sz="1400" dirty="0">
                <a:sym typeface="Wingdings" pitchFamily="2" charset="2"/>
              </a:rPr>
              <a:t>S námi nejste nikdy sami </a:t>
            </a:r>
            <a:r>
              <a:rPr lang="cs-CZ" sz="1400" dirty="0"/>
              <a:t>×</a:t>
            </a:r>
            <a:r>
              <a:rPr lang="cs-CZ" sz="1400" dirty="0">
                <a:sym typeface="Wingdings" pitchFamily="2" charset="2"/>
              </a:rPr>
              <a:t> Call centrum 24/7 (Linka 1188)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cs-CZ" sz="1400" dirty="0">
                <a:sym typeface="Wingdings" pitchFamily="2" charset="2"/>
              </a:rPr>
              <a:t>Na nás se můžete spolehnout </a:t>
            </a:r>
            <a:r>
              <a:rPr lang="cs-CZ" sz="1400" dirty="0"/>
              <a:t>× U nehody do 30 minut (Linka 1224)</a:t>
            </a:r>
            <a:endParaRPr lang="cs-CZ" sz="1400" dirty="0">
              <a:sym typeface="Wingdings" pitchFamily="2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cs-CZ" sz="1400" dirty="0">
                <a:sym typeface="Wingdings" pitchFamily="2" charset="2"/>
              </a:rPr>
              <a:t>Dlouholetá historie </a:t>
            </a:r>
            <a:r>
              <a:rPr lang="cs-CZ" sz="1400" dirty="0"/>
              <a:t>×</a:t>
            </a:r>
            <a:r>
              <a:rPr lang="cs-CZ" sz="1400" dirty="0">
                <a:sym typeface="Wingdings" pitchFamily="2" charset="2"/>
              </a:rPr>
              <a:t> Pečeme s vámi již 60 let (Remoska)</a:t>
            </a:r>
            <a:endParaRPr lang="cs-CZ" sz="1400" dirty="0"/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9E266E-0794-A546-9CBD-0EEE4B00D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573" y="2691073"/>
            <a:ext cx="2152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1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 txBox="1"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Přestávka</a:t>
            </a:r>
            <a:endParaRPr/>
          </a:p>
        </p:txBody>
      </p:sp>
      <p:sp>
        <p:nvSpPr>
          <p:cNvPr id="480" name="Google Shape;480;p45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 dirty="0"/>
              <a:t>5 minut na protáhnutí</a:t>
            </a:r>
            <a:endParaRPr dirty="0"/>
          </a:p>
        </p:txBody>
      </p:sp>
      <p:pic>
        <p:nvPicPr>
          <p:cNvPr id="481" name="Google Shape;48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5153" y="0"/>
            <a:ext cx="42167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>
            <a:spLocks noGrp="1"/>
          </p:cNvSpPr>
          <p:nvPr>
            <p:ph type="title"/>
          </p:nvPr>
        </p:nvSpPr>
        <p:spPr>
          <a:xfrm>
            <a:off x="1509519" y="1196782"/>
            <a:ext cx="91729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Správná struktura</a:t>
            </a:r>
            <a:endParaRPr dirty="0"/>
          </a:p>
        </p:txBody>
      </p:sp>
      <p:sp>
        <p:nvSpPr>
          <p:cNvPr id="316" name="Google Shape;316;p29"/>
          <p:cNvSpPr txBox="1">
            <a:spLocks noGrp="1"/>
          </p:cNvSpPr>
          <p:nvPr>
            <p:ph type="body" idx="1"/>
          </p:nvPr>
        </p:nvSpPr>
        <p:spPr>
          <a:xfrm>
            <a:off x="1509519" y="4302907"/>
            <a:ext cx="91729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s-CZ" dirty="0"/>
              <a:t>Od pohledu přitažlivý text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B49C2E-9A4C-9C4E-931B-4C6E5A2270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2061" y="1943012"/>
            <a:ext cx="4697292" cy="488753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cs-CZ" sz="4000" b="1" dirty="0">
                <a:solidFill>
                  <a:srgbClr val="DD456A"/>
                </a:solidFill>
              </a:rPr>
              <a:t>Pořiďte sobě i dětem kačenku, která baví</a:t>
            </a:r>
          </a:p>
          <a:p>
            <a:pPr marL="0" indent="0" algn="just">
              <a:buNone/>
            </a:pPr>
            <a:r>
              <a:rPr lang="cs-CZ" dirty="0"/>
              <a:t>Naším cílem je vyrábět kačenky pro lidi, kteří se rádi koupou a hrají si ve vaně. Zaměřujeme se jak na rodiče, tak děti, které si s kačenkami hrají. Výhodou je, že naše kačenky dělají přiměřené zvuky, čili když kačenku někdo zmáčkne, zapíská. Soustředíme se také na ekologii, a proto kačenky vyrábíme z ekologického plastu, který je zároveň pevný a dobře drží tvar. Díky tomu se rodiče zároveň nemusí obávat toho, že by dítě něco vdechlo a začalo se ve vaně dusit. 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A tak dále,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. apod. Však víte.</a:t>
            </a: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0BA40C6-3C58-8E45-BAEB-E6A7A30B8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481" y="1583263"/>
            <a:ext cx="3695832" cy="108198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32D6F03-B28E-C541-AC0F-207E0BCB4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241" y="4903332"/>
            <a:ext cx="2474161" cy="1768308"/>
          </a:xfrm>
          <a:prstGeom prst="rect">
            <a:avLst/>
          </a:prstGeom>
        </p:spPr>
      </p:pic>
      <p:sp>
        <p:nvSpPr>
          <p:cNvPr id="2" name="Zaoblený obdélník 1">
            <a:extLst>
              <a:ext uri="{FF2B5EF4-FFF2-40B4-BE49-F238E27FC236}">
                <a16:creationId xmlns:a16="http://schemas.microsoft.com/office/drawing/2014/main" id="{03848C46-E71E-2B46-A577-47FA93C27F66}"/>
              </a:ext>
            </a:extLst>
          </p:cNvPr>
          <p:cNvSpPr/>
          <p:nvPr/>
        </p:nvSpPr>
        <p:spPr>
          <a:xfrm>
            <a:off x="789526" y="1830372"/>
            <a:ext cx="4697292" cy="4841268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D45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D24166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F1FCA6-448E-B84A-AD6D-77B2237303C4}"/>
              </a:ext>
            </a:extLst>
          </p:cNvPr>
          <p:cNvSpPr txBox="1"/>
          <p:nvPr/>
        </p:nvSpPr>
        <p:spPr>
          <a:xfrm>
            <a:off x="630195" y="1136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BAA3CEA2-41CC-D64F-967C-E9EDD3C8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O čem to bude?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462088-5129-264C-8CB3-C2A13B522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481" y="3685215"/>
            <a:ext cx="3643685" cy="10174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E2964DF-D4F3-7A45-9D4B-04686AB0D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281" y="2801061"/>
            <a:ext cx="3686083" cy="7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33193186-19CD-7A43-B61B-C6A54F6B6F9F}"/>
              </a:ext>
            </a:extLst>
          </p:cNvPr>
          <p:cNvSpPr txBox="1">
            <a:spLocks/>
          </p:cNvSpPr>
          <p:nvPr/>
        </p:nvSpPr>
        <p:spPr bwMode="auto">
          <a:xfrm>
            <a:off x="6481517" y="1782170"/>
            <a:ext cx="4243310" cy="473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solidFill>
                  <a:srgbClr val="DD456A"/>
                </a:solidFill>
              </a:rPr>
              <a:t>Pejskaři a </a:t>
            </a:r>
            <a:r>
              <a:rPr lang="cs-CZ" sz="1600" b="1" dirty="0" err="1">
                <a:solidFill>
                  <a:srgbClr val="DD456A"/>
                </a:solidFill>
              </a:rPr>
              <a:t>kočičkáři</a:t>
            </a:r>
            <a:r>
              <a:rPr lang="cs-CZ" sz="1600" b="1" dirty="0">
                <a:solidFill>
                  <a:srgbClr val="DD456A"/>
                </a:solidFill>
              </a:rPr>
              <a:t>, ušetřete za veterináře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Proplatíme vám 90 % nákladů na veterinární léčbu </a:t>
            </a:r>
            <a:br>
              <a:rPr lang="cs-CZ" sz="1400" dirty="0"/>
            </a:br>
            <a:r>
              <a:rPr lang="cs-CZ" sz="1400" dirty="0"/>
              <a:t>– stačí si pořídit zdravotní pojištění pro psy a kočky.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Pojistěte své zvířátko teď hned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Sjednáte za pár minut online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U veterináře platíte jen 10% spoluúčast, </a:t>
            </a:r>
            <a:br>
              <a:rPr lang="cs-CZ" sz="1400" dirty="0"/>
            </a:br>
            <a:r>
              <a:rPr lang="cs-CZ" sz="1400" dirty="0"/>
              <a:t>vše ostatní vyřídíme my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Pojistíme psy i kočky – už od 99 Kč měsíčně</a:t>
            </a:r>
            <a:endParaRPr lang="cs-CZ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1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Máte dotazy?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400" dirty="0"/>
              <a:t>Pokud vás k našemu pojištění cokoli napadá, neváhejte se obrátit na infolinku 123 456 789.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Přejeme příjemný den.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Vaše Pojišťovna</a:t>
            </a: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0FAF37E6-BDFC-A44B-93B7-528DCC6CCB46}"/>
              </a:ext>
            </a:extLst>
          </p:cNvPr>
          <p:cNvSpPr/>
          <p:nvPr/>
        </p:nvSpPr>
        <p:spPr>
          <a:xfrm>
            <a:off x="7739172" y="4423044"/>
            <a:ext cx="1728000" cy="360000"/>
          </a:xfrm>
          <a:prstGeom prst="roundRect">
            <a:avLst/>
          </a:prstGeom>
          <a:solidFill>
            <a:srgbClr val="D24166"/>
          </a:solidFill>
          <a:ln>
            <a:solidFill>
              <a:srgbClr val="D2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latin typeface="Poppins Medium" pitchFamily="2" charset="0"/>
                <a:cs typeface="Poppins Medium" pitchFamily="2" charset="0"/>
              </a:rPr>
              <a:t>Pojistit zvířátko</a:t>
            </a:r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DC7F64A1-F163-534F-8745-B79A1024F511}"/>
              </a:ext>
            </a:extLst>
          </p:cNvPr>
          <p:cNvSpPr txBox="1">
            <a:spLocks/>
          </p:cNvSpPr>
          <p:nvPr/>
        </p:nvSpPr>
        <p:spPr bwMode="auto">
          <a:xfrm>
            <a:off x="1231950" y="1790978"/>
            <a:ext cx="4132934" cy="491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rgbClr val="DD456A"/>
                </a:solidFill>
              </a:rPr>
              <a:t>Pejskaři a </a:t>
            </a:r>
            <a:r>
              <a:rPr lang="cs-CZ" sz="1600" b="1" dirty="0" err="1">
                <a:solidFill>
                  <a:srgbClr val="DD456A"/>
                </a:solidFill>
              </a:rPr>
              <a:t>kočičkáři</a:t>
            </a:r>
            <a:r>
              <a:rPr lang="cs-CZ" sz="1600" b="1" dirty="0">
                <a:solidFill>
                  <a:srgbClr val="DD456A"/>
                </a:solidFill>
              </a:rPr>
              <a:t>, ušetřete za veterináře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400" dirty="0"/>
          </a:p>
          <a:p>
            <a:pPr marL="0" indent="0">
              <a:buFont typeface="Arial" panose="020B0604020202020204" pitchFamily="34" charset="0"/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Máte dotazy? </a:t>
            </a:r>
          </a:p>
          <a:p>
            <a:pPr marL="0" indent="0">
              <a:buNone/>
            </a:pPr>
            <a:r>
              <a:rPr lang="cs-CZ" sz="1400" dirty="0"/>
              <a:t>Pokud vás k našemu pojištění cokoli napadá, neváhejte se obrátit na infolinku 123 456 789.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Proplatíme vám 90 % nákladů na veterinární léčbu </a:t>
            </a:r>
            <a:br>
              <a:rPr lang="cs-CZ" sz="1400" dirty="0"/>
            </a:br>
            <a:r>
              <a:rPr lang="cs-CZ" sz="1400" dirty="0"/>
              <a:t>– stačí si pořídit zdravotní pojištění pro psy a kočky.</a:t>
            </a:r>
            <a:br>
              <a:rPr lang="cs-CZ" sz="1400" dirty="0"/>
            </a:br>
            <a:endParaRPr lang="cs-CZ" sz="1400" b="1" dirty="0"/>
          </a:p>
          <a:p>
            <a:pPr marL="0" indent="0">
              <a:buNone/>
            </a:pPr>
            <a:r>
              <a:rPr lang="cs-CZ" sz="1400" dirty="0"/>
              <a:t>Přejeme příjemný den. </a:t>
            </a:r>
          </a:p>
          <a:p>
            <a:pPr marL="0" indent="0">
              <a:buNone/>
            </a:pPr>
            <a:r>
              <a:rPr lang="cs-CZ" sz="1400" dirty="0"/>
              <a:t>Vaše Pojišťovna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Pojistěte své zvířátko teď hned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Sjednáte za pár minut online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U veterináře platíte jen 10% spoluúčast, </a:t>
            </a:r>
            <a:br>
              <a:rPr lang="cs-CZ" sz="1400" dirty="0"/>
            </a:br>
            <a:r>
              <a:rPr lang="cs-CZ" sz="1400" dirty="0"/>
              <a:t>vše ostatní vyřídíme my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Pojistíme psy i kočky – už od 99 Kč měsíčně</a:t>
            </a:r>
            <a:endParaRPr lang="cs-CZ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sz="1400" b="1" dirty="0"/>
          </a:p>
        </p:txBody>
      </p:sp>
      <p:sp>
        <p:nvSpPr>
          <p:cNvPr id="14" name="Zaoblený obdélník 13">
            <a:extLst>
              <a:ext uri="{FF2B5EF4-FFF2-40B4-BE49-F238E27FC236}">
                <a16:creationId xmlns:a16="http://schemas.microsoft.com/office/drawing/2014/main" id="{272E6E73-55E7-C240-A939-5189D02AFE9D}"/>
              </a:ext>
            </a:extLst>
          </p:cNvPr>
          <p:cNvSpPr/>
          <p:nvPr/>
        </p:nvSpPr>
        <p:spPr>
          <a:xfrm>
            <a:off x="2434417" y="2236663"/>
            <a:ext cx="1728000" cy="360000"/>
          </a:xfrm>
          <a:prstGeom prst="roundRect">
            <a:avLst/>
          </a:prstGeom>
          <a:solidFill>
            <a:srgbClr val="D24166"/>
          </a:solidFill>
          <a:ln>
            <a:solidFill>
              <a:srgbClr val="D2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latin typeface="Poppins Medium" pitchFamily="2" charset="0"/>
                <a:cs typeface="Poppins Medium" pitchFamily="2" charset="0"/>
              </a:rPr>
              <a:t>Pojistit zvířátko</a:t>
            </a:r>
          </a:p>
        </p:txBody>
      </p:sp>
      <p:sp>
        <p:nvSpPr>
          <p:cNvPr id="2" name="Násobení 1">
            <a:extLst>
              <a:ext uri="{FF2B5EF4-FFF2-40B4-BE49-F238E27FC236}">
                <a16:creationId xmlns:a16="http://schemas.microsoft.com/office/drawing/2014/main" id="{2E36618B-F18D-2F41-8871-30508EBC75A2}"/>
              </a:ext>
            </a:extLst>
          </p:cNvPr>
          <p:cNvSpPr/>
          <p:nvPr/>
        </p:nvSpPr>
        <p:spPr>
          <a:xfrm>
            <a:off x="627116" y="1971954"/>
            <a:ext cx="5269986" cy="5262180"/>
          </a:xfrm>
          <a:prstGeom prst="mathMultiply">
            <a:avLst/>
          </a:prstGeom>
          <a:solidFill>
            <a:srgbClr val="D24166">
              <a:alpha val="64000"/>
            </a:srgbClr>
          </a:solidFill>
          <a:ln w="28575">
            <a:solidFill>
              <a:srgbClr val="DD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 dirty="0"/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2C59E00D-987C-4C44-B565-A8643965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Co je to důležité?</a:t>
            </a:r>
            <a:endParaRPr lang="cs-CZ" sz="4800" u="sng" dirty="0"/>
          </a:p>
        </p:txBody>
      </p:sp>
      <p:sp>
        <p:nvSpPr>
          <p:cNvPr id="15" name="Zaoblený obdélník 14">
            <a:extLst>
              <a:ext uri="{FF2B5EF4-FFF2-40B4-BE49-F238E27FC236}">
                <a16:creationId xmlns:a16="http://schemas.microsoft.com/office/drawing/2014/main" id="{D43A04F9-9F0E-074A-8EAB-3621E02976F4}"/>
              </a:ext>
            </a:extLst>
          </p:cNvPr>
          <p:cNvSpPr/>
          <p:nvPr/>
        </p:nvSpPr>
        <p:spPr>
          <a:xfrm>
            <a:off x="949771" y="1728903"/>
            <a:ext cx="4697292" cy="4884839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241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16">
            <a:extLst>
              <a:ext uri="{FF2B5EF4-FFF2-40B4-BE49-F238E27FC236}">
                <a16:creationId xmlns:a16="http://schemas.microsoft.com/office/drawing/2014/main" id="{0496D359-EAFB-FC47-AFC8-FC946815B86B}"/>
              </a:ext>
            </a:extLst>
          </p:cNvPr>
          <p:cNvSpPr/>
          <p:nvPr/>
        </p:nvSpPr>
        <p:spPr>
          <a:xfrm>
            <a:off x="6331328" y="1702839"/>
            <a:ext cx="4697292" cy="4910904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241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rojúhelník 10">
            <a:extLst>
              <a:ext uri="{FF2B5EF4-FFF2-40B4-BE49-F238E27FC236}">
                <a16:creationId xmlns:a16="http://schemas.microsoft.com/office/drawing/2014/main" id="{5C4F5289-CCCA-AD4C-9A3F-DA96ADFBB812}"/>
              </a:ext>
            </a:extLst>
          </p:cNvPr>
          <p:cNvSpPr/>
          <p:nvPr/>
        </p:nvSpPr>
        <p:spPr>
          <a:xfrm flipV="1">
            <a:off x="6044981" y="1595820"/>
            <a:ext cx="5269986" cy="5262180"/>
          </a:xfrm>
          <a:prstGeom prst="triangle">
            <a:avLst/>
          </a:prstGeom>
          <a:solidFill>
            <a:srgbClr val="D24166">
              <a:alpha val="64000"/>
            </a:srgbClr>
          </a:solidFill>
          <a:ln w="28575">
            <a:solidFill>
              <a:srgbClr val="DD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2567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" grpId="0" animBg="1"/>
      <p:bldP spid="12" grpId="0"/>
      <p:bldP spid="17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A6A195-EC87-D040-8414-F2D7199D8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174" y="2496019"/>
            <a:ext cx="3600000" cy="96824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Koupit si naše kačenky můžete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našich stránkách v e-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shopu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Najdete ho pomocí Googlu.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3CA6A195-EC87-D040-8414-F2D7199D8DD5}"/>
              </a:ext>
            </a:extLst>
          </p:cNvPr>
          <p:cNvSpPr txBox="1">
            <a:spLocks/>
          </p:cNvSpPr>
          <p:nvPr/>
        </p:nvSpPr>
        <p:spPr bwMode="auto">
          <a:xfrm>
            <a:off x="4295825" y="4726764"/>
            <a:ext cx="3676698" cy="159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Udělejte si radost ještě dnes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Opravdu už není na co čekat,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pořiďte si kačenku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1 klik.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3CA6A195-EC87-D040-8414-F2D7199D8DD5}"/>
              </a:ext>
            </a:extLst>
          </p:cNvPr>
          <p:cNvSpPr txBox="1">
            <a:spLocks/>
          </p:cNvSpPr>
          <p:nvPr/>
        </p:nvSpPr>
        <p:spPr bwMode="auto">
          <a:xfrm>
            <a:off x="8131559" y="2496019"/>
            <a:ext cx="3600000" cy="96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Koupit si naše kačenky můžete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na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www.kacenky.cz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koupit/super-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kacenky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-hned. </a:t>
            </a:r>
          </a:p>
        </p:txBody>
      </p:sp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F5E7188C-A3A9-3149-91B2-939F62F3FDA5}"/>
              </a:ext>
            </a:extLst>
          </p:cNvPr>
          <p:cNvSpPr/>
          <p:nvPr/>
        </p:nvSpPr>
        <p:spPr>
          <a:xfrm>
            <a:off x="4840821" y="5784831"/>
            <a:ext cx="2258008" cy="396000"/>
          </a:xfrm>
          <a:prstGeom prst="roundRect">
            <a:avLst/>
          </a:prstGeom>
          <a:solidFill>
            <a:srgbClr val="DD456A"/>
          </a:solidFill>
          <a:ln>
            <a:solidFill>
              <a:srgbClr val="DD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latin typeface="Poppins Medium" pitchFamily="2" charset="0"/>
                <a:cs typeface="Poppins Medium" pitchFamily="2" charset="0"/>
              </a:rPr>
              <a:t>Koupit kačenku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D57F1528-0E83-AC48-9631-E3D9721AC928}"/>
              </a:ext>
            </a:extLst>
          </p:cNvPr>
          <p:cNvSpPr txBox="1">
            <a:spLocks/>
          </p:cNvSpPr>
          <p:nvPr/>
        </p:nvSpPr>
        <p:spPr bwMode="auto">
          <a:xfrm>
            <a:off x="536789" y="2496019"/>
            <a:ext cx="3600000" cy="96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Proč si nekoupit naše kačenky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když to jde to levně, jednoduše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hlavně kdykoli online.</a:t>
            </a: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3AA9128B-E086-C846-8944-40CE231F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Co po nich chcete?</a:t>
            </a:r>
          </a:p>
        </p:txBody>
      </p:sp>
      <p:sp>
        <p:nvSpPr>
          <p:cNvPr id="15" name="Zaoblený obdélník 14">
            <a:extLst>
              <a:ext uri="{FF2B5EF4-FFF2-40B4-BE49-F238E27FC236}">
                <a16:creationId xmlns:a16="http://schemas.microsoft.com/office/drawing/2014/main" id="{39D7132B-4ADB-EE45-B27B-D8CAF8B4960D}"/>
              </a:ext>
            </a:extLst>
          </p:cNvPr>
          <p:cNvSpPr/>
          <p:nvPr/>
        </p:nvSpPr>
        <p:spPr>
          <a:xfrm>
            <a:off x="4136789" y="4648305"/>
            <a:ext cx="3674357" cy="1672010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D45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Mrak 1">
            <a:extLst>
              <a:ext uri="{FF2B5EF4-FFF2-40B4-BE49-F238E27FC236}">
                <a16:creationId xmlns:a16="http://schemas.microsoft.com/office/drawing/2014/main" id="{F940C22B-2B44-394D-9B5E-044AB8CE9059}"/>
              </a:ext>
            </a:extLst>
          </p:cNvPr>
          <p:cNvSpPr/>
          <p:nvPr/>
        </p:nvSpPr>
        <p:spPr>
          <a:xfrm>
            <a:off x="1039390" y="3464265"/>
            <a:ext cx="1892300" cy="698395"/>
          </a:xfrm>
          <a:prstGeom prst="cloud">
            <a:avLst/>
          </a:prstGeom>
          <a:solidFill>
            <a:srgbClr val="D24166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ale kde přesně?!</a:t>
            </a:r>
          </a:p>
        </p:txBody>
      </p:sp>
      <p:sp>
        <p:nvSpPr>
          <p:cNvPr id="16" name="Mrak 15">
            <a:extLst>
              <a:ext uri="{FF2B5EF4-FFF2-40B4-BE49-F238E27FC236}">
                <a16:creationId xmlns:a16="http://schemas.microsoft.com/office/drawing/2014/main" id="{A6E83D7C-330E-0440-A667-B4A238AE4DC2}"/>
              </a:ext>
            </a:extLst>
          </p:cNvPr>
          <p:cNvSpPr/>
          <p:nvPr/>
        </p:nvSpPr>
        <p:spPr>
          <a:xfrm>
            <a:off x="5034160" y="3464264"/>
            <a:ext cx="1892300" cy="698395"/>
          </a:xfrm>
          <a:prstGeom prst="cloud">
            <a:avLst/>
          </a:prstGeom>
          <a:solidFill>
            <a:srgbClr val="D24166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to mám </a:t>
            </a:r>
            <a:r>
              <a:rPr lang="cs-CZ" sz="1400" dirty="0" err="1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googlit</a:t>
            </a:r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?!</a:t>
            </a:r>
          </a:p>
        </p:txBody>
      </p:sp>
      <p:sp>
        <p:nvSpPr>
          <p:cNvPr id="17" name="Mrak 16">
            <a:extLst>
              <a:ext uri="{FF2B5EF4-FFF2-40B4-BE49-F238E27FC236}">
                <a16:creationId xmlns:a16="http://schemas.microsoft.com/office/drawing/2014/main" id="{3426FAAB-2857-C645-879B-BC5FE1137B77}"/>
              </a:ext>
            </a:extLst>
          </p:cNvPr>
          <p:cNvSpPr/>
          <p:nvPr/>
        </p:nvSpPr>
        <p:spPr>
          <a:xfrm>
            <a:off x="8985409" y="3456327"/>
            <a:ext cx="1892300" cy="698395"/>
          </a:xfrm>
          <a:prstGeom prst="cloud">
            <a:avLst/>
          </a:prstGeom>
          <a:solidFill>
            <a:srgbClr val="D24166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to mám kopírovat?!</a:t>
            </a:r>
          </a:p>
        </p:txBody>
      </p:sp>
    </p:spTree>
    <p:extLst>
      <p:ext uri="{BB962C8B-B14F-4D97-AF65-F5344CB8AC3E}">
        <p14:creationId xmlns:p14="http://schemas.microsoft.com/office/powerpoint/2010/main" val="2088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5" grpId="0" animBg="1"/>
      <p:bldP spid="2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A6A195-EC87-D040-8414-F2D7199D8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23" y="2800255"/>
            <a:ext cx="3447085" cy="7560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Máte ohledně kačenek dotazy?  Můžete nám </a:t>
            </a:r>
            <a:r>
              <a:rPr lang="cs-CZ" b="1" dirty="0"/>
              <a:t>volat nonstop</a:t>
            </a:r>
            <a:r>
              <a:rPr lang="cs-CZ" dirty="0"/>
              <a:t>. 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771F29A-3DDA-2545-9B93-65AE4520AA77}"/>
              </a:ext>
            </a:extLst>
          </p:cNvPr>
          <p:cNvSpPr txBox="1">
            <a:spLocks/>
          </p:cNvSpPr>
          <p:nvPr/>
        </p:nvSpPr>
        <p:spPr bwMode="auto">
          <a:xfrm>
            <a:off x="4654735" y="2798926"/>
            <a:ext cx="3158067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Chcete se na něco zeptat? Klidně nám </a:t>
            </a:r>
            <a:r>
              <a:rPr lang="cs-CZ" b="1" dirty="0"/>
              <a:t>napište e-mail</a:t>
            </a:r>
            <a:r>
              <a:rPr lang="cs-CZ" dirty="0"/>
              <a:t>.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B440ED9-F802-554F-A96C-CF540761F363}"/>
              </a:ext>
            </a:extLst>
          </p:cNvPr>
          <p:cNvSpPr txBox="1">
            <a:spLocks/>
          </p:cNvSpPr>
          <p:nvPr/>
        </p:nvSpPr>
        <p:spPr bwMode="auto">
          <a:xfrm>
            <a:off x="3379522" y="4965550"/>
            <a:ext cx="5570515" cy="106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Máte o kačky zájem, ale potřebujete víc informací? Zavolejte nám na 123 456 789 nebo nám napište </a:t>
            </a:r>
            <a:br>
              <a:rPr lang="cs-CZ" dirty="0"/>
            </a:br>
            <a:r>
              <a:rPr lang="cs-CZ" dirty="0"/>
              <a:t>na </a:t>
            </a:r>
            <a:r>
              <a:rPr lang="cs-CZ" dirty="0">
                <a:solidFill>
                  <a:srgbClr val="DD456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chci@kacenky.cz</a:t>
            </a:r>
            <a:r>
              <a:rPr lang="cs-CZ" dirty="0">
                <a:solidFill>
                  <a:srgbClr val="DD456A"/>
                </a:solidFill>
              </a:rPr>
              <a:t>. </a:t>
            </a:r>
            <a:r>
              <a:rPr lang="cs-CZ" dirty="0"/>
              <a:t>Podrobnosti najdete </a:t>
            </a:r>
            <a:r>
              <a:rPr lang="cs-CZ" u="sng" dirty="0">
                <a:solidFill>
                  <a:srgbClr val="DD456A"/>
                </a:solidFill>
              </a:rPr>
              <a:t>na webu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7B04720-D51E-2145-B460-0C3A550428AD}"/>
              </a:ext>
            </a:extLst>
          </p:cNvPr>
          <p:cNvSpPr txBox="1">
            <a:spLocks/>
          </p:cNvSpPr>
          <p:nvPr/>
        </p:nvSpPr>
        <p:spPr bwMode="auto">
          <a:xfrm>
            <a:off x="8367652" y="2798927"/>
            <a:ext cx="3318069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Napadl vás nějaký dotaz? Podrobnosti </a:t>
            </a:r>
            <a:r>
              <a:rPr lang="cs-CZ" b="1" dirty="0"/>
              <a:t>najdete na webu</a:t>
            </a:r>
            <a:r>
              <a:rPr lang="cs-CZ" dirty="0"/>
              <a:t>.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CE287928-854A-0546-BA7A-D7230C6C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Nechtějí víc informací?</a:t>
            </a:r>
          </a:p>
        </p:txBody>
      </p:sp>
      <p:sp>
        <p:nvSpPr>
          <p:cNvPr id="12" name="Zaoblený obdélník 11">
            <a:extLst>
              <a:ext uri="{FF2B5EF4-FFF2-40B4-BE49-F238E27FC236}">
                <a16:creationId xmlns:a16="http://schemas.microsoft.com/office/drawing/2014/main" id="{702D10CF-FA57-B841-9F73-5A93E48FBE19}"/>
              </a:ext>
            </a:extLst>
          </p:cNvPr>
          <p:cNvSpPr/>
          <p:nvPr/>
        </p:nvSpPr>
        <p:spPr>
          <a:xfrm>
            <a:off x="3351812" y="4922656"/>
            <a:ext cx="5411638" cy="953159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D45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Mrak 10">
            <a:extLst>
              <a:ext uri="{FF2B5EF4-FFF2-40B4-BE49-F238E27FC236}">
                <a16:creationId xmlns:a16="http://schemas.microsoft.com/office/drawing/2014/main" id="{8E464A5E-F6E0-3A47-9247-5DF19045113A}"/>
              </a:ext>
            </a:extLst>
          </p:cNvPr>
          <p:cNvSpPr/>
          <p:nvPr/>
        </p:nvSpPr>
        <p:spPr>
          <a:xfrm>
            <a:off x="1254524" y="3425189"/>
            <a:ext cx="1892300" cy="698395"/>
          </a:xfrm>
          <a:prstGeom prst="cloud">
            <a:avLst/>
          </a:prstGeom>
          <a:solidFill>
            <a:srgbClr val="D24166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na jaké číslo?</a:t>
            </a:r>
          </a:p>
        </p:txBody>
      </p:sp>
      <p:sp>
        <p:nvSpPr>
          <p:cNvPr id="13" name="Mrak 12">
            <a:extLst>
              <a:ext uri="{FF2B5EF4-FFF2-40B4-BE49-F238E27FC236}">
                <a16:creationId xmlns:a16="http://schemas.microsoft.com/office/drawing/2014/main" id="{F02169EC-D6A9-D34F-8C9A-4F02A0776658}"/>
              </a:ext>
            </a:extLst>
          </p:cNvPr>
          <p:cNvSpPr/>
          <p:nvPr/>
        </p:nvSpPr>
        <p:spPr>
          <a:xfrm>
            <a:off x="5351830" y="3425190"/>
            <a:ext cx="1892300" cy="698395"/>
          </a:xfrm>
          <a:prstGeom prst="cloud">
            <a:avLst/>
          </a:prstGeom>
          <a:solidFill>
            <a:srgbClr val="D24166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kam přesně?</a:t>
            </a:r>
          </a:p>
        </p:txBody>
      </p:sp>
      <p:sp>
        <p:nvSpPr>
          <p:cNvPr id="14" name="Mrak 13">
            <a:extLst>
              <a:ext uri="{FF2B5EF4-FFF2-40B4-BE49-F238E27FC236}">
                <a16:creationId xmlns:a16="http://schemas.microsoft.com/office/drawing/2014/main" id="{0CFB8423-1FB8-024E-97B9-CB072FB7CE1C}"/>
              </a:ext>
            </a:extLst>
          </p:cNvPr>
          <p:cNvSpPr/>
          <p:nvPr/>
        </p:nvSpPr>
        <p:spPr>
          <a:xfrm>
            <a:off x="9080536" y="3425190"/>
            <a:ext cx="1892300" cy="698395"/>
          </a:xfrm>
          <a:prstGeom prst="cloud">
            <a:avLst/>
          </a:prstGeom>
          <a:solidFill>
            <a:srgbClr val="D24166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Poppins Medium" pitchFamily="2" charset="0"/>
                <a:cs typeface="Poppins Medium" pitchFamily="2" charset="0"/>
              </a:rPr>
              <a:t>kde přesně?</a:t>
            </a:r>
          </a:p>
        </p:txBody>
      </p:sp>
    </p:spTree>
    <p:extLst>
      <p:ext uri="{BB962C8B-B14F-4D97-AF65-F5344CB8AC3E}">
        <p14:creationId xmlns:p14="http://schemas.microsoft.com/office/powerpoint/2010/main" val="16050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1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3">
            <a:extLst>
              <a:ext uri="{FF2B5EF4-FFF2-40B4-BE49-F238E27FC236}">
                <a16:creationId xmlns:a16="http://schemas.microsoft.com/office/drawing/2014/main" id="{6DD358E0-D884-D340-9FB6-20EE79AC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Kdo jim píše?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19B3F08D-A679-1745-85E2-17A0F2F6CCE9}"/>
              </a:ext>
            </a:extLst>
          </p:cNvPr>
          <p:cNvSpPr txBox="1">
            <a:spLocks/>
          </p:cNvSpPr>
          <p:nvPr/>
        </p:nvSpPr>
        <p:spPr bwMode="auto">
          <a:xfrm>
            <a:off x="4140584" y="1800152"/>
            <a:ext cx="4243310" cy="473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rgbClr val="D24166"/>
                </a:solidFill>
              </a:rPr>
              <a:t>Pejskaři a </a:t>
            </a:r>
            <a:r>
              <a:rPr lang="cs-CZ" sz="1600" b="1" dirty="0" err="1">
                <a:solidFill>
                  <a:srgbClr val="D24166"/>
                </a:solidFill>
              </a:rPr>
              <a:t>kočičkáři</a:t>
            </a:r>
            <a:r>
              <a:rPr lang="cs-CZ" sz="1600" b="1" dirty="0">
                <a:solidFill>
                  <a:srgbClr val="D24166"/>
                </a:solidFill>
              </a:rPr>
              <a:t>, ušetřete za veterináře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Proplatíme vám 90 % nákladů na veterinární léčbu </a:t>
            </a:r>
            <a:br>
              <a:rPr lang="cs-CZ" sz="1400" dirty="0"/>
            </a:br>
            <a:r>
              <a:rPr lang="cs-CZ" sz="1400" dirty="0"/>
              <a:t>– stačí si pořídit zdravotní pojištění pro psy a kočky.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Pojistěte své zvířátko teď hned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Sjednáte za pár minut online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U veterináře platíte jen 10% spoluúčast, </a:t>
            </a:r>
            <a:br>
              <a:rPr lang="cs-CZ" sz="1400" dirty="0"/>
            </a:br>
            <a:r>
              <a:rPr lang="cs-CZ" sz="1400" dirty="0"/>
              <a:t>vše ostatní vyřídíme my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400" dirty="0"/>
              <a:t>Pojistíme psy i kočky – už od 99 Kč měsíčně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Máte dotazy?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Pokud vás k našemu pojištění cokoli napadá, neváhejte se obrátit na infolinku 123 456 789.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Přejeme příjemný den.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Vaše Pojišťovna</a:t>
            </a:r>
          </a:p>
        </p:txBody>
      </p:sp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C3368FD0-C971-B249-B667-CD1CD3FC071E}"/>
              </a:ext>
            </a:extLst>
          </p:cNvPr>
          <p:cNvSpPr/>
          <p:nvPr/>
        </p:nvSpPr>
        <p:spPr>
          <a:xfrm>
            <a:off x="3913593" y="1690688"/>
            <a:ext cx="4697292" cy="4841268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D45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id="{9321948D-9548-EB44-98CB-F9F48FF55DE0}"/>
              </a:ext>
            </a:extLst>
          </p:cNvPr>
          <p:cNvSpPr/>
          <p:nvPr/>
        </p:nvSpPr>
        <p:spPr>
          <a:xfrm>
            <a:off x="4140584" y="6026492"/>
            <a:ext cx="1283133" cy="396000"/>
          </a:xfrm>
          <a:prstGeom prst="roundRect">
            <a:avLst/>
          </a:prstGeom>
          <a:solidFill>
            <a:srgbClr val="DD456A"/>
          </a:solidFill>
          <a:ln>
            <a:solidFill>
              <a:srgbClr val="DD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latin typeface="Poppins Medium" pitchFamily="2" charset="0"/>
                <a:cs typeface="Poppins Medium" pitchFamily="2" charset="0"/>
              </a:rPr>
              <a:t>LOGO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CD35DCA4-5F01-2943-979F-386990C00ABE}"/>
              </a:ext>
            </a:extLst>
          </p:cNvPr>
          <p:cNvSpPr/>
          <p:nvPr/>
        </p:nvSpPr>
        <p:spPr>
          <a:xfrm>
            <a:off x="5232000" y="3931322"/>
            <a:ext cx="1728000" cy="360000"/>
          </a:xfrm>
          <a:prstGeom prst="roundRect">
            <a:avLst/>
          </a:prstGeom>
          <a:solidFill>
            <a:srgbClr val="D24166"/>
          </a:solidFill>
          <a:ln>
            <a:solidFill>
              <a:srgbClr val="D2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latin typeface="Poppins Medium" pitchFamily="2" charset="0"/>
                <a:cs typeface="Poppins Medium" pitchFamily="2" charset="0"/>
              </a:rPr>
              <a:t>Pojistit zvířátko</a:t>
            </a:r>
          </a:p>
        </p:txBody>
      </p:sp>
    </p:spTree>
    <p:extLst>
      <p:ext uri="{BB962C8B-B14F-4D97-AF65-F5344CB8AC3E}">
        <p14:creationId xmlns:p14="http://schemas.microsoft.com/office/powerpoint/2010/main" val="16576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Správná struktura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400" dirty="0"/>
              <a:t>Od pohledu přitažlivý text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0FBDD3-A288-5745-B158-8E7DA2B568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8399" y="914400"/>
            <a:ext cx="4501061" cy="5499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Atraktivní titulek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Pořadí informací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Jasný příkaz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Kontaktní údaje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Cejch pisatele</a:t>
            </a:r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16B38CE-157D-8B46-9452-BD94F73F2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9273" y="4087007"/>
            <a:ext cx="720000" cy="720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25FC3DD4-C28E-9746-9752-B6C99C1C2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968" y="3003963"/>
            <a:ext cx="720000" cy="7200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7CD3EF50-84FC-DC4C-9DBB-09DAE735F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0968" y="5169600"/>
            <a:ext cx="720000" cy="72000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32962DEF-BB0C-0D44-93F0-3E8974F43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0968" y="833014"/>
            <a:ext cx="720000" cy="720000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0E7D7A6F-4027-844B-8A72-AAA3DB1BB3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10968" y="191560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3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2BF2244-907D-1742-908D-8E298A93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Seznámení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27E30C1-9DBF-1744-8995-01ADFFEE0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Takže kdo je kdo?</a:t>
            </a:r>
          </a:p>
        </p:txBody>
      </p:sp>
    </p:spTree>
    <p:extLst>
      <p:ext uri="{BB962C8B-B14F-4D97-AF65-F5344CB8AC3E}">
        <p14:creationId xmlns:p14="http://schemas.microsoft.com/office/powerpoint/2010/main" val="1823760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27AC3A7-889C-8D49-9AFE-CA6322CE4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2725" y="941399"/>
            <a:ext cx="5181600" cy="5472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Napište atraktivní titulek, který naláká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tx1"/>
                </a:solidFill>
              </a:rPr>
              <a:t>Jděte rovnou k věci: hlavní sdělení dejte co nejvýše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a podpořte jej co </a:t>
            </a:r>
            <a:r>
              <a:rPr lang="cs-CZ" b="1" dirty="0">
                <a:solidFill>
                  <a:schemeClr val="tx1"/>
                </a:solidFill>
              </a:rPr>
              <a:t>nejrelevantnějšími argumenty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tx1"/>
                </a:solidFill>
              </a:rPr>
              <a:t>Hned potom uveďte, co má čtenář udělat.</a:t>
            </a:r>
          </a:p>
          <a:p>
            <a:pPr marL="0" indent="0">
              <a:lnSpc>
                <a:spcPct val="120000"/>
              </a:lnSpc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b="1" dirty="0">
                <a:solidFill>
                  <a:srgbClr val="D24166"/>
                </a:solidFill>
              </a:rPr>
              <a:t>TIP</a:t>
            </a:r>
            <a:r>
              <a:rPr lang="cs-CZ" dirty="0">
                <a:solidFill>
                  <a:srgbClr val="201C33"/>
                </a:solidFill>
              </a:rPr>
              <a:t>: Pokud máte nějaký argument (příp. </a:t>
            </a:r>
            <a:r>
              <a:rPr lang="cs-CZ" dirty="0" err="1">
                <a:solidFill>
                  <a:srgbClr val="201C33"/>
                </a:solidFill>
              </a:rPr>
              <a:t>cross-sell</a:t>
            </a:r>
            <a:r>
              <a:rPr lang="cs-CZ" dirty="0">
                <a:solidFill>
                  <a:srgbClr val="201C33"/>
                </a:solidFill>
              </a:rPr>
              <a:t>),</a:t>
            </a:r>
            <a:br>
              <a:rPr lang="cs-CZ" dirty="0">
                <a:solidFill>
                  <a:srgbClr val="201C33"/>
                </a:solidFill>
              </a:rPr>
            </a:br>
            <a:r>
              <a:rPr lang="cs-CZ" dirty="0">
                <a:solidFill>
                  <a:srgbClr val="201C33"/>
                </a:solidFill>
              </a:rPr>
              <a:t>který se nahoru nevešel, můžete jej umístit sem.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tx1"/>
                </a:solidFill>
              </a:rPr>
              <a:t>Na závěr dejte už jen doplňkové informace a kontakt.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solidFill>
                  <a:schemeClr val="tx1"/>
                </a:solidFill>
              </a:rPr>
              <a:t>Nezapomeňte se rozloučit.</a:t>
            </a:r>
          </a:p>
          <a:p>
            <a:pPr marL="0" indent="0">
              <a:lnSpc>
                <a:spcPct val="120000"/>
              </a:lnSpc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b="1" dirty="0" err="1">
                <a:solidFill>
                  <a:srgbClr val="D24166"/>
                </a:solidFill>
              </a:rPr>
              <a:t>Brand</a:t>
            </a:r>
            <a:r>
              <a:rPr lang="cs-CZ" b="1" dirty="0" err="1">
                <a:solidFill>
                  <a:schemeClr val="tx1"/>
                </a:solidFill>
              </a:rPr>
              <a:t>Copy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74A524F2-943A-F847-9303-7BC4AFF0BE17}"/>
              </a:ext>
            </a:extLst>
          </p:cNvPr>
          <p:cNvSpPr/>
          <p:nvPr/>
        </p:nvSpPr>
        <p:spPr>
          <a:xfrm>
            <a:off x="6600825" y="3226328"/>
            <a:ext cx="4903304" cy="675861"/>
          </a:xfrm>
          <a:prstGeom prst="roundRect">
            <a:avLst/>
          </a:prstGeom>
          <a:solidFill>
            <a:srgbClr val="D2416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219CC7-905F-7F47-914F-EB91FD36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Mustr </a:t>
            </a:r>
            <a:br>
              <a:rPr lang="cs-CZ" dirty="0"/>
            </a:br>
            <a:r>
              <a:rPr lang="cs-CZ" dirty="0"/>
              <a:t>pro představu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EF1134-7285-D542-959E-EEFC9697C0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Jak má takový text vypadat?</a:t>
            </a:r>
          </a:p>
        </p:txBody>
      </p:sp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F3E597B5-7124-3C4C-9BDC-844FDCB400BD}"/>
              </a:ext>
            </a:extLst>
          </p:cNvPr>
          <p:cNvSpPr/>
          <p:nvPr/>
        </p:nvSpPr>
        <p:spPr>
          <a:xfrm>
            <a:off x="8328224" y="2770169"/>
            <a:ext cx="1650601" cy="396000"/>
          </a:xfrm>
          <a:prstGeom prst="roundRect">
            <a:avLst/>
          </a:prstGeom>
          <a:solidFill>
            <a:srgbClr val="DD456A"/>
          </a:solidFill>
          <a:ln>
            <a:solidFill>
              <a:srgbClr val="DD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latin typeface="Poppins Medium" pitchFamily="2" charset="0"/>
                <a:cs typeface="Poppins Medium" pitchFamily="2" charset="0"/>
              </a:rPr>
              <a:t>Udělejte tohle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AC921A1-CB8D-9C4E-B094-BFA120D2AE6B}"/>
              </a:ext>
            </a:extLst>
          </p:cNvPr>
          <p:cNvSpPr txBox="1"/>
          <p:nvPr/>
        </p:nvSpPr>
        <p:spPr>
          <a:xfrm>
            <a:off x="6329363" y="4286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3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4">
            <a:extLst>
              <a:ext uri="{FF2B5EF4-FFF2-40B4-BE49-F238E27FC236}">
                <a16:creationId xmlns:a16="http://schemas.microsoft.com/office/drawing/2014/main" id="{3A96EEA5-88F0-704C-A980-6F26425D7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Prodejte zákazníkům značkový rum</a:t>
            </a:r>
          </a:p>
          <a:p>
            <a:pPr marL="0" indent="0">
              <a:buNone/>
            </a:pPr>
            <a:r>
              <a:rPr lang="cs-CZ" b="1" dirty="0"/>
              <a:t>Využijte nově nabyté znalosti copy struktury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/>
              <a:t>Přečtěte </a:t>
            </a:r>
            <a:r>
              <a:rPr lang="cs-CZ" sz="2000" dirty="0"/>
              <a:t>si proužky s informacemi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/>
              <a:t>Rozdělte je </a:t>
            </a:r>
            <a:r>
              <a:rPr lang="cs-CZ" sz="2000" dirty="0"/>
              <a:t>na jednotlivé části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/>
              <a:t>Dejte stranou </a:t>
            </a:r>
            <a:r>
              <a:rPr lang="cs-CZ" sz="2000" i="1" dirty="0"/>
              <a:t>špatné</a:t>
            </a:r>
            <a:r>
              <a:rPr lang="cs-CZ" sz="2000" dirty="0"/>
              <a:t> proužky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b="1" dirty="0"/>
              <a:t>Poskládejte </a:t>
            </a:r>
            <a:r>
              <a:rPr lang="cs-CZ" sz="2000" dirty="0"/>
              <a:t>z </a:t>
            </a:r>
            <a:r>
              <a:rPr lang="cs-CZ" sz="2000" i="1" dirty="0"/>
              <a:t>dobrých</a:t>
            </a:r>
            <a:r>
              <a:rPr lang="cs-CZ" sz="2000" dirty="0"/>
              <a:t> proužků copy</a:t>
            </a:r>
          </a:p>
          <a:p>
            <a:pPr marL="0" indent="0">
              <a:buNone/>
            </a:pPr>
            <a:r>
              <a:rPr lang="cs-CZ" b="1" dirty="0"/>
              <a:t>Máte</a:t>
            </a:r>
            <a:r>
              <a:rPr lang="cs-CZ" dirty="0"/>
              <a:t> </a:t>
            </a:r>
            <a:r>
              <a:rPr lang="cs-CZ" b="1" dirty="0"/>
              <a:t>5 minut</a:t>
            </a:r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0F9C47F5-B8C2-9D40-BAE0-62164A51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Pojďme to procvičit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DF90EC1-C466-4497-AA28-48BE84DD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46" y="2314724"/>
            <a:ext cx="5154016" cy="40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33807-9C9A-F649-9ED2-7AABA400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Malý tip</a:t>
            </a:r>
            <a:br>
              <a:rPr lang="cs-CZ" dirty="0">
                <a:solidFill>
                  <a:srgbClr val="CF4165"/>
                </a:solidFill>
              </a:rPr>
            </a:br>
            <a:r>
              <a:rPr lang="cs-CZ" dirty="0">
                <a:solidFill>
                  <a:srgbClr val="CF4165"/>
                </a:solidFill>
              </a:rPr>
              <a:t>PAS(O)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ED05B-3791-CD45-991D-36421629D9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Někdy se hodí jiný přístup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EC5DDEC-FEFA-694E-A256-74478668C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33641" y="671332"/>
            <a:ext cx="5910684" cy="54627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DD456A"/>
                </a:solidFill>
                <a:latin typeface="Poppins Medium" pitchFamily="2" charset="0"/>
                <a:cs typeface="Poppins Medium" pitchFamily="2" charset="0"/>
              </a:rPr>
              <a:t>Hodí se např. u negativních zpráv</a:t>
            </a:r>
          </a:p>
          <a:p>
            <a:pPr>
              <a:spcBef>
                <a:spcPts val="0"/>
              </a:spcBef>
            </a:pPr>
            <a:r>
              <a:rPr lang="cs-CZ" dirty="0"/>
              <a:t>Místo klasického AIDA v úvodu zmínit </a:t>
            </a:r>
            <a:r>
              <a:rPr lang="cs-CZ" b="1" dirty="0"/>
              <a:t>problém</a:t>
            </a:r>
          </a:p>
          <a:p>
            <a:pPr>
              <a:spcBef>
                <a:spcPts val="0"/>
              </a:spcBef>
            </a:pPr>
            <a:r>
              <a:rPr lang="cs-CZ" dirty="0"/>
              <a:t>Nastínit, co vlastně </a:t>
            </a:r>
            <a:r>
              <a:rPr lang="cs-CZ" b="1" dirty="0"/>
              <a:t>znamená a způsobuje</a:t>
            </a:r>
          </a:p>
          <a:p>
            <a:pPr>
              <a:spcBef>
                <a:spcPts val="0"/>
              </a:spcBef>
            </a:pPr>
            <a:r>
              <a:rPr lang="cs-CZ" dirty="0"/>
              <a:t>Nakonec přinést řešení, </a:t>
            </a:r>
            <a:r>
              <a:rPr lang="cs-CZ" b="1" dirty="0"/>
              <a:t>které čtenářům uleví „od bolesti“</a:t>
            </a:r>
          </a:p>
          <a:p>
            <a:pPr>
              <a:spcBef>
                <a:spcPts val="0"/>
              </a:spcBef>
            </a:pPr>
            <a:r>
              <a:rPr lang="cs-CZ" dirty="0"/>
              <a:t>Přidat můžete ještě </a:t>
            </a:r>
            <a:r>
              <a:rPr lang="cs-CZ" b="1" dirty="0"/>
              <a:t>ujištění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že udělali dobře a budou se mít líp</a:t>
            </a:r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  <a:p>
            <a:pPr marL="0" indent="0">
              <a:spcBef>
                <a:spcPts val="0"/>
              </a:spcBef>
              <a:buNone/>
            </a:pPr>
            <a:endParaRPr lang="cs-CZ" sz="2800" dirty="0"/>
          </a:p>
          <a:p>
            <a:pPr marL="0" indent="0">
              <a:buNone/>
            </a:pPr>
            <a:endParaRPr lang="cs-CZ" b="1" dirty="0">
              <a:solidFill>
                <a:srgbClr val="D24166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cs-CZ" b="1" dirty="0">
              <a:solidFill>
                <a:srgbClr val="D24166"/>
              </a:solidFill>
              <a:sym typeface="Wingdings" pitchFamily="2" charset="2"/>
            </a:endParaRPr>
          </a:p>
          <a:p>
            <a:pPr lvl="0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cs-CZ" sz="1400" dirty="0"/>
              <a:t>Stát nařídil podmínky, my za to vlastně nemůžeme a musíme se přizpůsobit.</a:t>
            </a:r>
          </a:p>
          <a:p>
            <a:pPr lvl="0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cs-CZ" sz="1400" dirty="0"/>
              <a:t>Je to nepříjemné, protože tím utrpí hlavně naši klienti. A bohužel vám musíme vypovědět kreditku. </a:t>
            </a:r>
          </a:p>
          <a:p>
            <a:pPr lvl="0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cs-CZ" sz="1400" dirty="0"/>
              <a:t>Ale můžete místo toho využít službu XY, se kterou dokonce ušetříte. </a:t>
            </a:r>
            <a:endParaRPr lang="cs-CZ" b="1" dirty="0">
              <a:solidFill>
                <a:srgbClr val="D24166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0F9E40-6C36-4941-80EA-FEED479C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523" y="2679540"/>
            <a:ext cx="1498920" cy="14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2BF2244-907D-1742-908D-8E298A93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Skvělá </a:t>
            </a:r>
            <a:r>
              <a:rPr lang="cs-CZ" dirty="0" err="1"/>
              <a:t>flow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27E30C1-9DBF-1744-8995-01ADFFEE0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Aby se to četlo samo</a:t>
            </a:r>
          </a:p>
        </p:txBody>
      </p:sp>
    </p:spTree>
    <p:extLst>
      <p:ext uri="{BB962C8B-B14F-4D97-AF65-F5344CB8AC3E}">
        <p14:creationId xmlns:p14="http://schemas.microsoft.com/office/powerpoint/2010/main" val="2482856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A29CCDCD-7FDF-1E4D-8162-212C8E3BE492}"/>
              </a:ext>
            </a:extLst>
          </p:cNvPr>
          <p:cNvSpPr txBox="1">
            <a:spLocks/>
          </p:cNvSpPr>
          <p:nvPr/>
        </p:nvSpPr>
        <p:spPr>
          <a:xfrm>
            <a:off x="838200" y="1703214"/>
            <a:ext cx="5076000" cy="46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>
                <a:solidFill>
                  <a:srgbClr val="DD456A"/>
                </a:solidFill>
              </a:rPr>
              <a:t>Pořiďte sobě i dětem kačenku, která baví</a:t>
            </a:r>
          </a:p>
          <a:p>
            <a:pPr marL="0" indent="0" algn="just">
              <a:buNone/>
            </a:pPr>
            <a:r>
              <a:rPr lang="cs-CZ" sz="1600" dirty="0"/>
              <a:t>Naším cílem je vyrábět kačenky pro lidi, kteří se rádi koupou a hrají si ve vaně. Zaměřujeme se jak na rodiče, tak děti, které si s kačenkami hrají. Výhodou je, že naše kačenky dělají přiměřené zvuky, čili když kačenku někdo zmáčkne, zapíská. Soustředíme se také na ekologii, a proto kačenky vyrábíme z ekologického plastu, který je zároveň pevný a dobře drží tvar. Díky tomu se rodiče zároveň nemusí obávat toho, že by dítě něco vdechlo a začalo se ve vaně dusit.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Vivamus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luctus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egestas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leo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Excepteur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sint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occaecat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cupidatat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non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proident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sunt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in culpa qui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officia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deserunt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mollit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anim id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laborum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Quisque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porta.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Mauris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elementum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mauris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vitae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tortor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Fusce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...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DF1739A7-D0DC-8244-BAC6-32EC1E7240CF}"/>
              </a:ext>
            </a:extLst>
          </p:cNvPr>
          <p:cNvSpPr txBox="1">
            <a:spLocks/>
          </p:cNvSpPr>
          <p:nvPr/>
        </p:nvSpPr>
        <p:spPr>
          <a:xfrm>
            <a:off x="6277800" y="1690688"/>
            <a:ext cx="5076000" cy="46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>
                <a:solidFill>
                  <a:srgbClr val="DD456A"/>
                </a:solidFill>
              </a:rPr>
              <a:t>Pořiďte sobě i dětem kačenku, která baví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Naším cílem je vyrábět kačenky pro lidi, kteří se rádi koupou a hrají si ve vaně. Zaměřujeme se jak na rodiče, </a:t>
            </a:r>
            <a:br>
              <a:rPr lang="cs-CZ" sz="1600" dirty="0"/>
            </a:br>
            <a:r>
              <a:rPr lang="cs-CZ" sz="1600" dirty="0"/>
              <a:t>tak děti, které si s kačenkami hrají.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Výhodou je, že naše kačenky dělají přiměřené zvuky, </a:t>
            </a:r>
            <a:br>
              <a:rPr lang="cs-CZ" sz="1600" dirty="0"/>
            </a:br>
            <a:r>
              <a:rPr lang="cs-CZ" sz="1600" dirty="0"/>
              <a:t>čili když kačenku někdo zmáčkne, zapíská.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Soustředíme se také na ekologii, a proto kačenky vyrábíme z </a:t>
            </a:r>
            <a:r>
              <a:rPr lang="cs-CZ" sz="1600" dirty="0" err="1"/>
              <a:t>eko</a:t>
            </a:r>
            <a:r>
              <a:rPr lang="cs-CZ" sz="1600" dirty="0"/>
              <a:t> plastu, který je zároveň pevný a dobře drží tvar.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Díky tomu se rodiče zároveň nemusí obávat toho, </a:t>
            </a:r>
            <a:br>
              <a:rPr lang="cs-CZ" sz="1600" dirty="0"/>
            </a:br>
            <a:r>
              <a:rPr lang="cs-CZ" sz="1600" dirty="0"/>
              <a:t>že by dítě něco vdechlo a začalo se ve vaně dusit.  </a:t>
            </a:r>
          </a:p>
          <a:p>
            <a:pPr marL="0" indent="0">
              <a:buNone/>
            </a:pP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Vivamus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luctus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egestas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leo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Excepteur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sint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occaecat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cupidatat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non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proident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sunt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in culpa qui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officia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deserunt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mollit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anim id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laborum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Quisque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porta.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Mauris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elementum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mauris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vitae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tortor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Fusce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...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/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5F50A3-32A5-464C-812B-4CE5A8FD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Do kterého se vám chce víc?</a:t>
            </a:r>
          </a:p>
        </p:txBody>
      </p:sp>
    </p:spTree>
    <p:extLst>
      <p:ext uri="{BB962C8B-B14F-4D97-AF65-F5344CB8AC3E}">
        <p14:creationId xmlns:p14="http://schemas.microsoft.com/office/powerpoint/2010/main" val="18222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8FF38827-2240-2842-B96D-2407A79D1F3E}"/>
              </a:ext>
            </a:extLst>
          </p:cNvPr>
          <p:cNvSpPr txBox="1">
            <a:spLocks/>
          </p:cNvSpPr>
          <p:nvPr/>
        </p:nvSpPr>
        <p:spPr>
          <a:xfrm>
            <a:off x="838200" y="1703214"/>
            <a:ext cx="5076000" cy="46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>
                <a:solidFill>
                  <a:srgbClr val="DD456A"/>
                </a:solidFill>
              </a:rPr>
              <a:t>Pořiďte sobě i dětem kačenku, která baví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Naším cílem je vyrábět kačenky pro lidi, kteří se rádi koupou a hrají si ve vaně. Zaměřujeme se jak na rodiče, </a:t>
            </a:r>
            <a:br>
              <a:rPr lang="cs-CZ" sz="1600" dirty="0"/>
            </a:br>
            <a:r>
              <a:rPr lang="cs-CZ" sz="1600" dirty="0"/>
              <a:t>tak děti, které si s kačenkami hrají.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Výhodou je, že naše kačenky dělají přiměřené zvuky, </a:t>
            </a:r>
            <a:br>
              <a:rPr lang="cs-CZ" sz="1600" dirty="0"/>
            </a:br>
            <a:r>
              <a:rPr lang="cs-CZ" sz="1600" dirty="0"/>
              <a:t>čili když kačenku někdo zmáčkne, zapíská.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Soustředíme se také na ekologii, a proto kačenky vyrábíme z </a:t>
            </a:r>
            <a:r>
              <a:rPr lang="cs-CZ" sz="1600" dirty="0" err="1"/>
              <a:t>eko</a:t>
            </a:r>
            <a:r>
              <a:rPr lang="cs-CZ" sz="1600" dirty="0"/>
              <a:t> plastu, který je zároveň pevný a dobře drží tvar.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Díky tomu se rodiče zároveň nemusí obávat toho, že by dítě něco vdechlo a začalo se ve vaně dusit.  </a:t>
            </a:r>
          </a:p>
          <a:p>
            <a:pPr marL="0" indent="0">
              <a:buNone/>
            </a:pP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Vivamus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luctus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egestas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leo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Excepteur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sint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occaecat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cupidatat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non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proident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sunt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in culpa qui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officia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deserunt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mollit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anim id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laborum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Quisque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porta.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Mauris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elementum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mauris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vitae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tortor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Fusce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</a:rPr>
              <a:t>wisi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42A32329-B588-DB48-B673-6D6A6F260741}"/>
              </a:ext>
            </a:extLst>
          </p:cNvPr>
          <p:cNvSpPr txBox="1">
            <a:spLocks/>
          </p:cNvSpPr>
          <p:nvPr/>
        </p:nvSpPr>
        <p:spPr>
          <a:xfrm>
            <a:off x="6277800" y="1690688"/>
            <a:ext cx="5076000" cy="46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>
                <a:solidFill>
                  <a:srgbClr val="DD456A"/>
                </a:solidFill>
              </a:rPr>
              <a:t>Pořiďte sobě i dětem kačenku, která baví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Naším cílem je vyrábět kačenky pro lidi, kteří se rádi koupou </a:t>
            </a:r>
            <a:br>
              <a:rPr lang="cs-CZ" sz="1500" dirty="0"/>
            </a:br>
            <a:r>
              <a:rPr lang="cs-CZ" sz="1500" dirty="0"/>
              <a:t>a hrají si ve vaně. Zaměřujeme se jak na rodiče, tak děti, které </a:t>
            </a:r>
            <a:br>
              <a:rPr lang="cs-CZ" sz="1500" dirty="0"/>
            </a:br>
            <a:r>
              <a:rPr lang="cs-CZ" sz="1500" dirty="0"/>
              <a:t>si s kačenkami hrají.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b="1" dirty="0">
                <a:solidFill>
                  <a:srgbClr val="201C33"/>
                </a:solidFill>
                <a:latin typeface="Poppins Medium" pitchFamily="2" charset="0"/>
                <a:cs typeface="Poppins Medium" pitchFamily="2" charset="0"/>
              </a:rPr>
              <a:t>Co je hlavní předností? Dělají super zvuky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500" dirty="0"/>
              <a:t>Výhodou je, že naše kačenky dělají přiměřené zvuky, </a:t>
            </a:r>
            <a:br>
              <a:rPr lang="cs-CZ" sz="1500" dirty="0"/>
            </a:br>
            <a:r>
              <a:rPr lang="cs-CZ" sz="1500" dirty="0"/>
              <a:t>čili když kačenku někdo zmáčkne, zapíská. </a:t>
            </a:r>
          </a:p>
          <a:p>
            <a:pPr marL="0" indent="0">
              <a:buNone/>
            </a:pPr>
            <a:r>
              <a:rPr lang="cs-CZ" sz="1500" b="1" dirty="0">
                <a:solidFill>
                  <a:srgbClr val="201C33"/>
                </a:solidFill>
                <a:latin typeface="Poppins Medium" pitchFamily="2" charset="0"/>
                <a:cs typeface="Poppins Medium" pitchFamily="2" charset="0"/>
              </a:rPr>
              <a:t>Bezpečnost a ekologie především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500" dirty="0"/>
              <a:t>Soustředíme se také na ekologii, a proto kačenky vyrábíme z </a:t>
            </a:r>
            <a:r>
              <a:rPr lang="cs-CZ" sz="1500" dirty="0" err="1"/>
              <a:t>eko</a:t>
            </a:r>
            <a:r>
              <a:rPr lang="cs-CZ" sz="1500" dirty="0"/>
              <a:t> plastu, který je zároveň pevný a dobře drží tvar.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500" dirty="0"/>
              <a:t>Díky tomu se rodiče zároveň nemusí obávat toho, že by dítě něco vdechlo a začalo se ve vaně dusit.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b="1" dirty="0">
                <a:solidFill>
                  <a:srgbClr val="201C33"/>
                </a:solidFill>
                <a:latin typeface="Poppins Medium" pitchFamily="2" charset="0"/>
                <a:cs typeface="Poppins Medium" pitchFamily="2" charset="0"/>
              </a:rPr>
              <a:t>4 tipy, proč si naši kačenku určitě pořídit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Vivamus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luctus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egestas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leo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Excepteur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sint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occaecat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cupidatat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non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proident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sunt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in culpa qui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officia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deserunt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mollit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anim id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laborum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...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6F72AA-12BF-9549-941A-0EE82194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Nejde text přece jen vylepšit?</a:t>
            </a:r>
          </a:p>
        </p:txBody>
      </p:sp>
    </p:spTree>
    <p:extLst>
      <p:ext uri="{BB962C8B-B14F-4D97-AF65-F5344CB8AC3E}">
        <p14:creationId xmlns:p14="http://schemas.microsoft.com/office/powerpoint/2010/main" val="18239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3">
            <a:extLst>
              <a:ext uri="{FF2B5EF4-FFF2-40B4-BE49-F238E27FC236}">
                <a16:creationId xmlns:a16="http://schemas.microsoft.com/office/drawing/2014/main" id="{72DB2F13-BD7B-404A-858B-9FA97E1E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Nezaslouží si něco vyniknout?</a:t>
            </a:r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0E2E072B-F7AA-C440-877E-8A89F548DF22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076000" cy="46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>
                <a:solidFill>
                  <a:srgbClr val="CF4165"/>
                </a:solidFill>
              </a:rPr>
              <a:t>Pořiďte sobě i dětem kačenku, která baví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Naším cílem je vyrábět kačenky pro lidi, kteří se rádi koupou </a:t>
            </a:r>
            <a:br>
              <a:rPr lang="cs-CZ" sz="1500" dirty="0"/>
            </a:br>
            <a:r>
              <a:rPr lang="cs-CZ" sz="1500" dirty="0"/>
              <a:t>a hrají si ve vaně. Zaměřujeme se jak na rodiče, tak děti, které </a:t>
            </a:r>
            <a:br>
              <a:rPr lang="cs-CZ" sz="1500" dirty="0"/>
            </a:br>
            <a:r>
              <a:rPr lang="cs-CZ" sz="1500" dirty="0"/>
              <a:t>si s kačenkami hrají.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b="1" dirty="0">
                <a:solidFill>
                  <a:srgbClr val="201C33"/>
                </a:solidFill>
                <a:latin typeface="Poppins Medium" pitchFamily="2" charset="0"/>
                <a:cs typeface="Poppins Medium" pitchFamily="2" charset="0"/>
              </a:rPr>
              <a:t>Co je hlavní předností? Dělají super zvuky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500" dirty="0"/>
              <a:t>Výhodou je, že naše kačenky dělají přiměřené zvuky, </a:t>
            </a:r>
            <a:br>
              <a:rPr lang="cs-CZ" sz="1500" dirty="0"/>
            </a:br>
            <a:r>
              <a:rPr lang="cs-CZ" sz="1500" dirty="0"/>
              <a:t>čili když kačenku někdo zmáčkne, zapíská. </a:t>
            </a:r>
          </a:p>
          <a:p>
            <a:pPr marL="0" indent="0">
              <a:buNone/>
            </a:pPr>
            <a:r>
              <a:rPr lang="cs-CZ" sz="1500" b="1" dirty="0">
                <a:solidFill>
                  <a:srgbClr val="201C33"/>
                </a:solidFill>
                <a:latin typeface="Poppins Medium" pitchFamily="2" charset="0"/>
                <a:cs typeface="Poppins Medium" pitchFamily="2" charset="0"/>
              </a:rPr>
              <a:t>Bezpečnost a ekologie především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500" dirty="0"/>
              <a:t>Soustředíme se také na ekologii, a proto kačenky vyrábíme z recyklovaného plastu, který je zároveň pevný a dobře drží tvar.  Díky tomu se rodiče zároveň nemusí obávat toho, že by dítě něco vdechlo a začalo se ve vaně dusit.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b="1" dirty="0">
                <a:solidFill>
                  <a:srgbClr val="201C33"/>
                </a:solidFill>
                <a:latin typeface="Poppins Medium" pitchFamily="2" charset="0"/>
                <a:cs typeface="Poppins Medium" pitchFamily="2" charset="0"/>
              </a:rPr>
              <a:t>4 tipy, proč si naši kačenku určitě pořídit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Vivamus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luctus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egestas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leo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Excepteur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sint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...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E6AA38F0-9D77-B44F-A206-6715A41D5C6B}"/>
              </a:ext>
            </a:extLst>
          </p:cNvPr>
          <p:cNvSpPr txBox="1">
            <a:spLocks/>
          </p:cNvSpPr>
          <p:nvPr/>
        </p:nvSpPr>
        <p:spPr>
          <a:xfrm>
            <a:off x="6277800" y="1690688"/>
            <a:ext cx="5076000" cy="46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>
                <a:solidFill>
                  <a:srgbClr val="CF4165"/>
                </a:solidFill>
              </a:rPr>
              <a:t>Pořiďte sobě i dětem kačenku, která baví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Naším cílem je vyrábět kačenky pro lidi, kteří se </a:t>
            </a:r>
            <a:r>
              <a:rPr lang="cs-CZ" sz="1500" u="sng" dirty="0"/>
              <a:t>rádi koupou </a:t>
            </a:r>
            <a:br>
              <a:rPr lang="cs-CZ" sz="1500" u="sng" dirty="0"/>
            </a:br>
            <a:r>
              <a:rPr lang="cs-CZ" sz="1500" u="sng" dirty="0"/>
              <a:t>a hrají si ve vaně</a:t>
            </a:r>
            <a:r>
              <a:rPr lang="cs-CZ" sz="1500" dirty="0"/>
              <a:t>. Zaměřujeme se jak na rodiče, tak děti, které </a:t>
            </a:r>
            <a:br>
              <a:rPr lang="cs-CZ" sz="1500" dirty="0"/>
            </a:br>
            <a:r>
              <a:rPr lang="cs-CZ" sz="1500" dirty="0"/>
              <a:t>si s kačenkami hrají.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b="1" dirty="0">
                <a:solidFill>
                  <a:srgbClr val="CF4165"/>
                </a:solidFill>
                <a:latin typeface="Poppins Medium" pitchFamily="2" charset="0"/>
                <a:cs typeface="Poppins Medium" pitchFamily="2" charset="0"/>
              </a:rPr>
              <a:t>Co je hlavní předností? Dělají super zvuky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500" dirty="0"/>
              <a:t>Výhodou je, že naše </a:t>
            </a:r>
            <a:r>
              <a:rPr lang="cs-CZ" sz="1500" b="1" dirty="0"/>
              <a:t>kačenky dělají přiměřené zvuky</a:t>
            </a:r>
            <a:r>
              <a:rPr lang="cs-CZ" sz="1500" dirty="0"/>
              <a:t>, </a:t>
            </a:r>
            <a:br>
              <a:rPr lang="cs-CZ" sz="1500" dirty="0"/>
            </a:br>
            <a:r>
              <a:rPr lang="cs-CZ" sz="1500" dirty="0"/>
              <a:t>čili když kačenku někdo zmáčkne, </a:t>
            </a:r>
            <a:r>
              <a:rPr lang="cs-CZ" sz="1500" i="1" dirty="0"/>
              <a:t>zapíská</a:t>
            </a:r>
            <a:r>
              <a:rPr lang="cs-CZ" sz="1500" dirty="0"/>
              <a:t>. </a:t>
            </a:r>
          </a:p>
          <a:p>
            <a:pPr marL="0" indent="0">
              <a:buNone/>
            </a:pPr>
            <a:r>
              <a:rPr lang="cs-CZ" sz="1500" b="1" dirty="0">
                <a:solidFill>
                  <a:srgbClr val="CF4165"/>
                </a:solidFill>
                <a:latin typeface="Poppins Medium" pitchFamily="2" charset="0"/>
                <a:cs typeface="Poppins Medium" pitchFamily="2" charset="0"/>
              </a:rPr>
              <a:t>Bezpečnost a ekologie především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500" dirty="0"/>
              <a:t>Soustředíme se také na ekologii, a proto kačenky vyrábíme </a:t>
            </a:r>
            <a:r>
              <a:rPr lang="cs-CZ" sz="1500" b="1" dirty="0"/>
              <a:t>z recyklovaného plastu (</a:t>
            </a:r>
            <a:r>
              <a:rPr lang="cs-CZ" sz="1500" dirty="0"/>
              <a:t>zároveň pevný a dobře drží tvar). </a:t>
            </a:r>
            <a:br>
              <a:rPr lang="cs-CZ" sz="1500" dirty="0"/>
            </a:br>
            <a:r>
              <a:rPr lang="cs-CZ" sz="1500" dirty="0"/>
              <a:t>Díky tomu se rodiče zároveň </a:t>
            </a:r>
            <a:r>
              <a:rPr lang="cs-CZ" sz="1500" b="1" dirty="0"/>
              <a:t>nemusí obávat toho</a:t>
            </a:r>
            <a:r>
              <a:rPr lang="cs-CZ" sz="1500" dirty="0"/>
              <a:t>, že by dítě něco vdechlo a začalo se ve vaně dusit.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b="1" dirty="0">
                <a:solidFill>
                  <a:srgbClr val="CF4165"/>
                </a:solidFill>
                <a:latin typeface="Poppins Medium" pitchFamily="2" charset="0"/>
                <a:cs typeface="Poppins Medium" pitchFamily="2" charset="0"/>
              </a:rPr>
              <a:t>4 tipy, proč si naši kačenku určitě oblíbíte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Cus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quis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dolor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Vivamus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luctus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egestas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500" dirty="0" err="1">
                <a:solidFill>
                  <a:schemeClr val="bg1">
                    <a:lumMod val="50000"/>
                  </a:schemeClr>
                </a:solidFill>
              </a:rPr>
              <a:t>leo</a:t>
            </a: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cs-CZ" sz="1500" dirty="0">
                <a:solidFill>
                  <a:schemeClr val="bg1">
                    <a:lumMod val="50000"/>
                  </a:schemeClr>
                </a:solidFill>
              </a:rPr>
              <a:t>...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44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C934F1A-9E07-CD4B-8DAC-3D9E6004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Autofit/>
          </a:bodyPr>
          <a:lstStyle/>
          <a:p>
            <a:r>
              <a:rPr lang="cs-CZ" sz="4800" dirty="0"/>
              <a:t>Proč zůstávat jen u zvýraznění?</a:t>
            </a:r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3C3BE771-D672-1649-BD47-CB99D447ADC9}"/>
              </a:ext>
            </a:extLst>
          </p:cNvPr>
          <p:cNvSpPr txBox="1">
            <a:spLocks/>
          </p:cNvSpPr>
          <p:nvPr/>
        </p:nvSpPr>
        <p:spPr bwMode="auto">
          <a:xfrm>
            <a:off x="6974315" y="1800152"/>
            <a:ext cx="4243310" cy="473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rgbClr val="D24166"/>
                </a:solidFill>
              </a:rPr>
              <a:t>Pejskaři a </a:t>
            </a:r>
            <a:r>
              <a:rPr lang="cs-CZ" sz="1600" b="1" dirty="0" err="1">
                <a:solidFill>
                  <a:srgbClr val="D24166"/>
                </a:solidFill>
              </a:rPr>
              <a:t>kočičkáři</a:t>
            </a:r>
            <a:r>
              <a:rPr lang="cs-CZ" sz="1600" b="1" dirty="0">
                <a:solidFill>
                  <a:srgbClr val="D24166"/>
                </a:solidFill>
              </a:rPr>
              <a:t>, ušetřete za veterináře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Proplatíme vám </a:t>
            </a:r>
            <a:r>
              <a:rPr lang="cs-CZ" sz="1400" b="1" dirty="0"/>
              <a:t>90 % nákladů na veterinární léčbu </a:t>
            </a:r>
            <a:br>
              <a:rPr lang="cs-CZ" sz="1400" dirty="0"/>
            </a:br>
            <a:r>
              <a:rPr lang="cs-CZ" sz="1400" dirty="0"/>
              <a:t>– stačí si pořídit zdravotní pojištění pro psy a kočky.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3 důvody, proč pojistit své zvířátko teď hned</a:t>
            </a:r>
          </a:p>
          <a:p>
            <a:pPr marL="0" indent="0">
              <a:buNone/>
            </a:pPr>
            <a:r>
              <a:rPr lang="cs-CZ" sz="1400" dirty="0"/>
              <a:t>      Sjednáte za pár minut </a:t>
            </a:r>
            <a:r>
              <a:rPr lang="cs-CZ" sz="1400" b="1" dirty="0"/>
              <a:t>online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      U veterináře platíte jen </a:t>
            </a:r>
            <a:r>
              <a:rPr lang="cs-CZ" sz="1400" b="1" dirty="0"/>
              <a:t>10% spoluúčast</a:t>
            </a:r>
            <a:r>
              <a:rPr lang="cs-CZ" sz="1400" dirty="0"/>
              <a:t>, </a:t>
            </a:r>
            <a:br>
              <a:rPr lang="cs-CZ" sz="1400" dirty="0"/>
            </a:br>
            <a:r>
              <a:rPr lang="cs-CZ" sz="1400" dirty="0"/>
              <a:t>      vše ostatní vyřídíme my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      Pojistíme psy i kočky – už </a:t>
            </a:r>
            <a:r>
              <a:rPr lang="cs-CZ" sz="1400" b="1" dirty="0"/>
              <a:t>od 99 Kč měsíčně</a:t>
            </a:r>
          </a:p>
          <a:p>
            <a:pPr>
              <a:spcBef>
                <a:spcPts val="0"/>
              </a:spcBef>
            </a:pPr>
            <a:endParaRPr lang="cs-CZ" sz="1400" b="1" dirty="0"/>
          </a:p>
          <a:p>
            <a:pPr>
              <a:spcBef>
                <a:spcPts val="0"/>
              </a:spcBef>
            </a:pPr>
            <a:endParaRPr lang="cs-CZ" sz="1400" b="1" dirty="0"/>
          </a:p>
          <a:p>
            <a:pPr>
              <a:spcBef>
                <a:spcPts val="0"/>
              </a:spcBef>
            </a:pPr>
            <a:endParaRPr lang="cs-CZ" sz="1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Máte dotazy?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Pokud vás k našemu pojištění </a:t>
            </a:r>
            <a:br>
              <a:rPr lang="cs-CZ" sz="1400" dirty="0"/>
            </a:br>
            <a:r>
              <a:rPr lang="cs-CZ" sz="1400" dirty="0"/>
              <a:t>cokoli napadá, neváhejte se obrátit </a:t>
            </a:r>
            <a:br>
              <a:rPr lang="cs-CZ" sz="1400" dirty="0"/>
            </a:br>
            <a:r>
              <a:rPr lang="cs-CZ" sz="1400" dirty="0"/>
              <a:t>na naši </a:t>
            </a:r>
            <a:r>
              <a:rPr lang="cs-CZ" sz="1400" b="1" dirty="0"/>
              <a:t>bezplatnou linku </a:t>
            </a:r>
            <a:r>
              <a:rPr lang="cs-CZ" sz="1400" dirty="0"/>
              <a:t>123 456 789.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Přejeme příjemný den.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Vaše Pojišťovna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35F143B-419F-AB41-845F-4C704902B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125" b="96289" l="0" r="99414">
                        <a14:foregroundMark x1="51563" y1="16406" x2="51563" y2="16406"/>
                        <a14:foregroundMark x1="76563" y1="66992" x2="76563" y2="66992"/>
                        <a14:foregroundMark x1="83789" y1="85352" x2="83789" y2="85352"/>
                        <a14:foregroundMark x1="89453" y1="84180" x2="89453" y2="84180"/>
                        <a14:foregroundMark x1="88086" y1="80273" x2="88086" y2="80273"/>
                        <a14:foregroundMark x1="71094" y1="84766" x2="71094" y2="84766"/>
                        <a14:foregroundMark x1="92188" y1="81641" x2="92188" y2="81641"/>
                        <a14:foregroundMark x1="70898" y1="61328" x2="70898" y2="61328"/>
                        <a14:foregroundMark x1="88281" y1="59766" x2="88281" y2="59766"/>
                        <a14:foregroundMark x1="11719" y1="69531" x2="11719" y2="69531"/>
                        <a14:foregroundMark x1="18945" y1="69727" x2="18945" y2="69727"/>
                        <a14:foregroundMark x1="17773" y1="83008" x2="17773" y2="83008"/>
                        <a14:foregroundMark x1="25781" y1="82813" x2="25781" y2="82813"/>
                        <a14:foregroundMark x1="26563" y1="80273" x2="26563" y2="80273"/>
                        <a14:foregroundMark x1="27734" y1="91797" x2="27734" y2="91797"/>
                        <a14:foregroundMark x1="8203" y1="81445" x2="8203" y2="81445"/>
                        <a14:foregroundMark x1="3320" y1="70313" x2="3320" y2="70313"/>
                        <a14:foregroundMark x1="4297" y1="71094" x2="4297" y2="71094"/>
                        <a14:foregroundMark x1="4492" y1="75781" x2="4492" y2="75781"/>
                        <a14:foregroundMark x1="6445" y1="90625" x2="6445" y2="90625"/>
                        <a14:foregroundMark x1="7422" y1="91992" x2="7422" y2="919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494" y="4647668"/>
            <a:ext cx="1728190" cy="1728190"/>
          </a:xfrm>
          <a:prstGeom prst="rect">
            <a:avLst/>
          </a:prstGeom>
        </p:spPr>
      </p:pic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id="{AA5E65B6-334B-384D-BD07-3B2AF96E5489}"/>
              </a:ext>
            </a:extLst>
          </p:cNvPr>
          <p:cNvSpPr/>
          <p:nvPr/>
        </p:nvSpPr>
        <p:spPr>
          <a:xfrm>
            <a:off x="6656508" y="1745420"/>
            <a:ext cx="4697292" cy="4841268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D45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aoblený obdélník 11">
            <a:extLst>
              <a:ext uri="{FF2B5EF4-FFF2-40B4-BE49-F238E27FC236}">
                <a16:creationId xmlns:a16="http://schemas.microsoft.com/office/drawing/2014/main" id="{EA6F74B5-54E3-934D-A5F1-B7DB23A7B0AE}"/>
              </a:ext>
            </a:extLst>
          </p:cNvPr>
          <p:cNvSpPr/>
          <p:nvPr/>
        </p:nvSpPr>
        <p:spPr>
          <a:xfrm>
            <a:off x="7044061" y="6041972"/>
            <a:ext cx="1283133" cy="396000"/>
          </a:xfrm>
          <a:prstGeom prst="roundRect">
            <a:avLst/>
          </a:prstGeom>
          <a:solidFill>
            <a:srgbClr val="DD456A"/>
          </a:solidFill>
          <a:ln>
            <a:solidFill>
              <a:srgbClr val="DD4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latin typeface="Poppins Medium" pitchFamily="2" charset="0"/>
                <a:cs typeface="Poppins Medium" pitchFamily="2" charset="0"/>
              </a:rPr>
              <a:t>LOGO</a:t>
            </a:r>
          </a:p>
        </p:txBody>
      </p:sp>
      <p:sp>
        <p:nvSpPr>
          <p:cNvPr id="13" name="Zaoblený obdélník 12">
            <a:extLst>
              <a:ext uri="{FF2B5EF4-FFF2-40B4-BE49-F238E27FC236}">
                <a16:creationId xmlns:a16="http://schemas.microsoft.com/office/drawing/2014/main" id="{5B989001-E2F0-F145-ABDA-69771E3758CC}"/>
              </a:ext>
            </a:extLst>
          </p:cNvPr>
          <p:cNvSpPr/>
          <p:nvPr/>
        </p:nvSpPr>
        <p:spPr>
          <a:xfrm>
            <a:off x="7045678" y="3867256"/>
            <a:ext cx="3918951" cy="502031"/>
          </a:xfrm>
          <a:prstGeom prst="roundRect">
            <a:avLst/>
          </a:prstGeom>
          <a:solidFill>
            <a:srgbClr val="D241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00" dirty="0">
                <a:solidFill>
                  <a:schemeClr val="bg1"/>
                </a:solidFill>
                <a:latin typeface="Times" pitchFamily="2" charset="0"/>
              </a:rPr>
              <a:t>TIP: S pojištěním máte jistotu, že můžete svému mazlíčkovi vždy dopřát </a:t>
            </a:r>
            <a:r>
              <a:rPr lang="cs-CZ" sz="1300" b="1" dirty="0">
                <a:solidFill>
                  <a:schemeClr val="bg1"/>
                </a:solidFill>
                <a:latin typeface="Times" pitchFamily="2" charset="0"/>
              </a:rPr>
              <a:t>i finančně náročnou léčbu</a:t>
            </a:r>
            <a:r>
              <a:rPr lang="cs-CZ" sz="1300" dirty="0">
                <a:solidFill>
                  <a:schemeClr val="bg1"/>
                </a:solidFill>
                <a:latin typeface="Times" pitchFamily="2" charset="0"/>
              </a:rPr>
              <a:t>. </a:t>
            </a:r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id="{0385F59D-632E-D641-B674-069683EAAB0C}"/>
              </a:ext>
            </a:extLst>
          </p:cNvPr>
          <p:cNvSpPr txBox="1">
            <a:spLocks/>
          </p:cNvSpPr>
          <p:nvPr/>
        </p:nvSpPr>
        <p:spPr bwMode="auto">
          <a:xfrm>
            <a:off x="1065191" y="1854884"/>
            <a:ext cx="4243310" cy="473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rgbClr val="D24166"/>
                </a:solidFill>
              </a:rPr>
              <a:t>Pejskaři a </a:t>
            </a:r>
            <a:r>
              <a:rPr lang="cs-CZ" sz="1600" b="1" dirty="0" err="1">
                <a:solidFill>
                  <a:srgbClr val="D24166"/>
                </a:solidFill>
              </a:rPr>
              <a:t>kočičkáři</a:t>
            </a:r>
            <a:r>
              <a:rPr lang="cs-CZ" sz="1600" b="1" dirty="0">
                <a:solidFill>
                  <a:srgbClr val="D24166"/>
                </a:solidFill>
              </a:rPr>
              <a:t>, ušetřete za veterináře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Proplatíme vám </a:t>
            </a:r>
            <a:r>
              <a:rPr lang="cs-CZ" sz="1400" b="1" dirty="0"/>
              <a:t>90 % nákladů na veterinární léčbu </a:t>
            </a:r>
            <a:br>
              <a:rPr lang="cs-CZ" sz="1400" dirty="0"/>
            </a:br>
            <a:r>
              <a:rPr lang="cs-CZ" sz="1400" dirty="0"/>
              <a:t>– stačí si pořídit zdravotní pojištění pro psy a kočky.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Pojistěte své zvířátko teď hned</a:t>
            </a:r>
          </a:p>
          <a:p>
            <a:r>
              <a:rPr lang="cs-CZ" sz="1400" dirty="0"/>
              <a:t>Sjednáte za pár minut </a:t>
            </a:r>
            <a:r>
              <a:rPr lang="cs-CZ" sz="1400" b="1" dirty="0"/>
              <a:t>online</a:t>
            </a:r>
          </a:p>
          <a:p>
            <a:pPr>
              <a:spcBef>
                <a:spcPts val="0"/>
              </a:spcBef>
            </a:pPr>
            <a:r>
              <a:rPr lang="cs-CZ" sz="1400" dirty="0"/>
              <a:t>U veterináře platíte jen </a:t>
            </a:r>
            <a:r>
              <a:rPr lang="cs-CZ" sz="1400" b="1" dirty="0"/>
              <a:t>10% spoluúčast</a:t>
            </a:r>
            <a:r>
              <a:rPr lang="cs-CZ" sz="1400" dirty="0"/>
              <a:t>, </a:t>
            </a:r>
            <a:br>
              <a:rPr lang="cs-CZ" sz="1400" dirty="0"/>
            </a:br>
            <a:r>
              <a:rPr lang="cs-CZ" sz="1400" dirty="0"/>
              <a:t>vše ostatní vyřídíme my</a:t>
            </a:r>
          </a:p>
          <a:p>
            <a:pPr>
              <a:spcBef>
                <a:spcPts val="0"/>
              </a:spcBef>
            </a:pPr>
            <a:r>
              <a:rPr lang="cs-CZ" sz="1400" dirty="0"/>
              <a:t>Pojistíme psy i kočky – už od </a:t>
            </a:r>
            <a:r>
              <a:rPr lang="cs-CZ" sz="1400" b="1" dirty="0"/>
              <a:t>99 Kč měsíčně</a:t>
            </a:r>
          </a:p>
          <a:p>
            <a:pPr marL="0" indent="0">
              <a:buNone/>
            </a:pPr>
            <a:r>
              <a:rPr lang="cs-CZ" sz="1400" dirty="0"/>
              <a:t>S pojištěním navíc máte jistotu, že můžete svému mazlíčkovi vždy dopřát </a:t>
            </a:r>
            <a:r>
              <a:rPr lang="cs-CZ" sz="1400" b="1" dirty="0"/>
              <a:t>i finančně náročnou léčbu</a:t>
            </a:r>
            <a:r>
              <a:rPr lang="cs-CZ" sz="1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Máte dotazy?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Pokud vás k našemu pojištění cokoli napadá, neváhejte se obrátit na naši </a:t>
            </a:r>
            <a:r>
              <a:rPr lang="cs-CZ" sz="1400" b="1" dirty="0"/>
              <a:t>bezplatnou infolinku </a:t>
            </a:r>
            <a:r>
              <a:rPr lang="cs-CZ" sz="1400" dirty="0"/>
              <a:t>123 456 789.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Přejeme příjemný den.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/>
              <a:t>Vaše Pojišťovna</a:t>
            </a:r>
          </a:p>
        </p:txBody>
      </p:sp>
      <p:sp>
        <p:nvSpPr>
          <p:cNvPr id="15" name="Zaoblený obdélník 14">
            <a:extLst>
              <a:ext uri="{FF2B5EF4-FFF2-40B4-BE49-F238E27FC236}">
                <a16:creationId xmlns:a16="http://schemas.microsoft.com/office/drawing/2014/main" id="{7E0160DF-5782-3E4A-B167-A30C708DE84C}"/>
              </a:ext>
            </a:extLst>
          </p:cNvPr>
          <p:cNvSpPr/>
          <p:nvPr/>
        </p:nvSpPr>
        <p:spPr>
          <a:xfrm>
            <a:off x="838200" y="1745420"/>
            <a:ext cx="4697292" cy="4841268"/>
          </a:xfrm>
          <a:prstGeom prst="roundRect">
            <a:avLst>
              <a:gd name="adj" fmla="val 6671"/>
            </a:avLst>
          </a:prstGeom>
          <a:noFill/>
          <a:ln w="28575">
            <a:solidFill>
              <a:srgbClr val="DD456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544180A-0445-A340-ABBA-11A53D58B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061" y="2974953"/>
            <a:ext cx="227889" cy="21600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EAE9F70-4C98-1845-8C16-06CFB353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983" y="3232323"/>
            <a:ext cx="227889" cy="216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39A9CA5-EBE3-F246-9EF5-18F79D740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983" y="3537497"/>
            <a:ext cx="22788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5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DA061BFA-CDBD-A749-BFF7-11A13880917C}"/>
              </a:ext>
            </a:extLst>
          </p:cNvPr>
          <p:cNvSpPr/>
          <p:nvPr/>
        </p:nvSpPr>
        <p:spPr>
          <a:xfrm>
            <a:off x="838198" y="1701590"/>
            <a:ext cx="540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00013"/>
            <a:r>
              <a:rPr lang="cs-CZ" dirty="0"/>
              <a:t>Už si vaše děti někdy stěžovaly, že se nudí ve vaně </a:t>
            </a:r>
            <a:br>
              <a:rPr lang="cs-CZ" dirty="0"/>
            </a:br>
            <a:r>
              <a:rPr lang="cs-CZ" dirty="0"/>
              <a:t>a klasické lodičky už je nebaví? Zajděte se podívat </a:t>
            </a:r>
            <a:br>
              <a:rPr lang="cs-CZ" dirty="0"/>
            </a:br>
            <a:r>
              <a:rPr lang="cs-CZ" dirty="0"/>
              <a:t>na internety, vyhledejte si </a:t>
            </a:r>
            <a:r>
              <a:rPr lang="cs-CZ" i="1" dirty="0"/>
              <a:t>kačenky do vany od ABC</a:t>
            </a:r>
            <a:br>
              <a:rPr lang="cs-CZ" i="1" dirty="0"/>
            </a:br>
            <a:r>
              <a:rPr lang="cs-CZ" i="1" dirty="0"/>
              <a:t>z recyklovaného plastu </a:t>
            </a:r>
            <a:r>
              <a:rPr lang="cs-CZ" dirty="0"/>
              <a:t>a vyberte si z nepřeberného množství, s kačenkou nuda děti hned přejde </a:t>
            </a:r>
            <a:br>
              <a:rPr lang="cs-CZ" dirty="0"/>
            </a:br>
            <a:r>
              <a:rPr lang="cs-CZ" dirty="0"/>
              <a:t>a při koupi dvou získáte třetí zdarma. </a:t>
            </a:r>
          </a:p>
          <a:p>
            <a:pPr indent="-100013"/>
            <a:r>
              <a:rPr lang="cs-CZ" b="1" dirty="0">
                <a:solidFill>
                  <a:srgbClr val="FF0000"/>
                </a:solidFill>
              </a:rPr>
              <a:t>Delší složitá souvětí, která ani nenavazují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3A2C016B-34B4-4A42-881A-D9BD5867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</p:spPr>
        <p:txBody>
          <a:bodyPr>
            <a:normAutofit/>
          </a:bodyPr>
          <a:lstStyle/>
          <a:p>
            <a:r>
              <a:rPr lang="cs-CZ" sz="4800" dirty="0"/>
              <a:t>Plyne text přirozeně?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45A8098-56BE-374C-8A1B-8372CDD8A9D4}"/>
              </a:ext>
            </a:extLst>
          </p:cNvPr>
          <p:cNvSpPr/>
          <p:nvPr/>
        </p:nvSpPr>
        <p:spPr>
          <a:xfrm>
            <a:off x="5953800" y="1713865"/>
            <a:ext cx="540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00013"/>
            <a:r>
              <a:rPr lang="cs-CZ" dirty="0"/>
              <a:t>Už si vaše děti někdy stěžovaly, že se nudí ve vaně? </a:t>
            </a:r>
            <a:br>
              <a:rPr lang="cs-CZ" dirty="0"/>
            </a:br>
            <a:r>
              <a:rPr lang="cs-CZ" altLang="cs-CZ" dirty="0">
                <a:solidFill>
                  <a:schemeClr val="accent2"/>
                </a:solidFill>
              </a:rPr>
              <a:t>|</a:t>
            </a:r>
            <a:r>
              <a:rPr lang="cs-CZ" altLang="cs-CZ" dirty="0">
                <a:solidFill>
                  <a:schemeClr val="accent6"/>
                </a:solidFill>
              </a:rPr>
              <a:t> </a:t>
            </a:r>
            <a:r>
              <a:rPr lang="cs-CZ" dirty="0"/>
              <a:t>A že je klasické lodičky už nebaví? Zajděte se podívat na internety </a:t>
            </a:r>
            <a:r>
              <a:rPr lang="cs-CZ" dirty="0">
                <a:solidFill>
                  <a:schemeClr val="accent2"/>
                </a:solidFill>
              </a:rPr>
              <a:t>a</a:t>
            </a:r>
            <a:r>
              <a:rPr lang="cs-CZ" dirty="0"/>
              <a:t> vyhledejte si </a:t>
            </a:r>
            <a:r>
              <a:rPr lang="cs-CZ" i="1" dirty="0"/>
              <a:t>kačenky do vany od ABC</a:t>
            </a:r>
            <a:br>
              <a:rPr lang="cs-CZ" i="1" dirty="0"/>
            </a:br>
            <a:r>
              <a:rPr lang="cs-CZ" i="1" dirty="0"/>
              <a:t>z recyklovaného plastu</a:t>
            </a:r>
            <a:r>
              <a:rPr lang="cs-CZ" dirty="0"/>
              <a:t>. </a:t>
            </a:r>
            <a:r>
              <a:rPr lang="cs-CZ" altLang="cs-CZ" dirty="0">
                <a:solidFill>
                  <a:schemeClr val="accent2"/>
                </a:solidFill>
              </a:rPr>
              <a:t>| </a:t>
            </a:r>
            <a:r>
              <a:rPr lang="cs-CZ" dirty="0"/>
              <a:t>Vyberte si z nepřeberného množství, s kačenkou nuda děti hned přejde. </a:t>
            </a:r>
            <a:br>
              <a:rPr lang="cs-CZ" dirty="0"/>
            </a:br>
            <a:r>
              <a:rPr lang="cs-CZ" altLang="cs-CZ" dirty="0">
                <a:solidFill>
                  <a:schemeClr val="accent2"/>
                </a:solidFill>
              </a:rPr>
              <a:t>|</a:t>
            </a:r>
            <a:r>
              <a:rPr lang="cs-CZ" altLang="cs-CZ" dirty="0">
                <a:solidFill>
                  <a:schemeClr val="accent6"/>
                </a:solidFill>
              </a:rPr>
              <a:t> </a:t>
            </a:r>
            <a:r>
              <a:rPr lang="cs-CZ" dirty="0"/>
              <a:t>A při koupi dvou získáte třetí zdarma. </a:t>
            </a:r>
          </a:p>
          <a:p>
            <a:pPr indent="-100013"/>
            <a:r>
              <a:rPr lang="cs-CZ" b="1" dirty="0">
                <a:solidFill>
                  <a:schemeClr val="accent2"/>
                </a:solidFill>
              </a:rPr>
              <a:t>Několik kratších vět, které ale nenavazují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BEAB97D-162B-8342-95B7-FE8788516EF8}"/>
              </a:ext>
            </a:extLst>
          </p:cNvPr>
          <p:cNvSpPr/>
          <p:nvPr/>
        </p:nvSpPr>
        <p:spPr>
          <a:xfrm>
            <a:off x="3396000" y="4192006"/>
            <a:ext cx="540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00013"/>
            <a:r>
              <a:rPr lang="cs-CZ" dirty="0"/>
              <a:t>Už si vaše děti někdy stěžovaly, že se nudí ve vaně? </a:t>
            </a:r>
            <a:br>
              <a:rPr lang="cs-CZ" dirty="0"/>
            </a:br>
            <a:r>
              <a:rPr lang="cs-CZ" altLang="cs-CZ" dirty="0">
                <a:solidFill>
                  <a:schemeClr val="accent6"/>
                </a:solidFill>
              </a:rPr>
              <a:t>| </a:t>
            </a:r>
            <a:r>
              <a:rPr lang="cs-CZ" dirty="0"/>
              <a:t>A že je klasické lodičky už nebaví? </a:t>
            </a:r>
            <a:r>
              <a:rPr lang="cs-CZ" dirty="0">
                <a:solidFill>
                  <a:schemeClr val="accent6"/>
                </a:solidFill>
              </a:rPr>
              <a:t>Tak</a:t>
            </a:r>
            <a:r>
              <a:rPr lang="cs-CZ" dirty="0"/>
              <a:t> se zajděte podívat na internety </a:t>
            </a:r>
            <a:r>
              <a:rPr lang="cs-CZ" dirty="0">
                <a:solidFill>
                  <a:schemeClr val="accent6"/>
                </a:solidFill>
              </a:rPr>
              <a:t>a</a:t>
            </a:r>
            <a:r>
              <a:rPr lang="cs-CZ" dirty="0"/>
              <a:t> vyhledejte si </a:t>
            </a:r>
            <a:r>
              <a:rPr lang="cs-CZ" i="1" dirty="0"/>
              <a:t>kačenky do vany od ABC z recyklovaného plastu</a:t>
            </a:r>
            <a:r>
              <a:rPr lang="cs-CZ" dirty="0"/>
              <a:t>. </a:t>
            </a:r>
            <a:r>
              <a:rPr lang="cs-CZ" dirty="0">
                <a:solidFill>
                  <a:schemeClr val="accent6"/>
                </a:solidFill>
              </a:rPr>
              <a:t>Určitě</a:t>
            </a:r>
            <a:r>
              <a:rPr lang="cs-CZ" dirty="0"/>
              <a:t> </a:t>
            </a:r>
            <a:r>
              <a:rPr lang="cs-CZ" dirty="0">
                <a:solidFill>
                  <a:schemeClr val="accent6"/>
                </a:solidFill>
              </a:rPr>
              <a:t>neváhejte</a:t>
            </a:r>
            <a:r>
              <a:rPr lang="cs-CZ" dirty="0"/>
              <a:t> a vyberte si z nepřeberného množství, s kačenkou nuda děti </a:t>
            </a:r>
            <a:r>
              <a:rPr lang="cs-CZ" dirty="0">
                <a:solidFill>
                  <a:schemeClr val="accent6"/>
                </a:solidFill>
              </a:rPr>
              <a:t>totiž</a:t>
            </a:r>
            <a:r>
              <a:rPr lang="cs-CZ" dirty="0"/>
              <a:t> hned přejde. </a:t>
            </a:r>
            <a:r>
              <a:rPr lang="cs-CZ" altLang="cs-CZ" dirty="0">
                <a:solidFill>
                  <a:schemeClr val="accent6"/>
                </a:solidFill>
              </a:rPr>
              <a:t>| </a:t>
            </a:r>
            <a:r>
              <a:rPr lang="cs-CZ" dirty="0"/>
              <a:t>A při koupi dvou </a:t>
            </a:r>
            <a:r>
              <a:rPr lang="cs-CZ" dirty="0">
                <a:solidFill>
                  <a:schemeClr val="accent6"/>
                </a:solidFill>
              </a:rPr>
              <a:t>navíc</a:t>
            </a:r>
            <a:r>
              <a:rPr lang="cs-CZ" dirty="0"/>
              <a:t> získáte 3. zdarma. </a:t>
            </a:r>
          </a:p>
          <a:p>
            <a:pPr indent="-100013"/>
            <a:r>
              <a:rPr lang="cs-CZ" b="1" dirty="0">
                <a:solidFill>
                  <a:schemeClr val="accent6"/>
                </a:solidFill>
              </a:rPr>
              <a:t>Kratší věty, které přirozeně navazují</a:t>
            </a:r>
          </a:p>
        </p:txBody>
      </p:sp>
    </p:spTree>
    <p:extLst>
      <p:ext uri="{BB962C8B-B14F-4D97-AF65-F5344CB8AC3E}">
        <p14:creationId xmlns:p14="http://schemas.microsoft.com/office/powerpoint/2010/main" val="8100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Skvělá </a:t>
            </a:r>
            <a:br>
              <a:rPr lang="cs-CZ" sz="4400" dirty="0"/>
            </a:br>
            <a:r>
              <a:rPr lang="cs-CZ" sz="4400" dirty="0" err="1"/>
              <a:t>flow</a:t>
            </a: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Aby se to četlo samo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0FBDD3-A288-5745-B158-8E7DA2B568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8399" y="914400"/>
            <a:ext cx="4501061" cy="5499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Krátké odstavce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Sexy mezititulky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Důležité výrazně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Grafické vychytávky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Propojené věty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3087576-DB6D-5A43-A02C-9574ABDC3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3600" y="1918240"/>
            <a:ext cx="720000" cy="720000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80922289-B4DF-3944-A6FC-6333E3279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3600" y="3042000"/>
            <a:ext cx="720000" cy="72000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9E41703-61B2-EF41-A5A5-397943AD4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3600" y="4132053"/>
            <a:ext cx="720000" cy="72000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F02268D-F6A3-CE48-BB02-C2E0955A0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03600" y="5255813"/>
            <a:ext cx="720000" cy="720000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5227B86-8157-7748-A882-C3FD08CEB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03600" y="82818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/>
          <p:nvPr/>
        </p:nvSpPr>
        <p:spPr>
          <a:xfrm>
            <a:off x="6057363" y="6055289"/>
            <a:ext cx="1728000" cy="379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 dirty="0">
                <a:solidFill>
                  <a:srgbClr val="D6416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Petr Šilhavý</a:t>
            </a:r>
            <a:endParaRPr dirty="0">
              <a:solidFill>
                <a:srgbClr val="D64167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DB259-4B37-43D7-B372-4A0FE91B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329" y="1758080"/>
            <a:ext cx="3665731" cy="4180406"/>
          </a:xfrm>
          <a:prstGeom prst="rect">
            <a:avLst/>
          </a:prstGeom>
        </p:spPr>
      </p:pic>
      <p:sp>
        <p:nvSpPr>
          <p:cNvPr id="13" name="Google Shape;142;p10">
            <a:extLst>
              <a:ext uri="{FF2B5EF4-FFF2-40B4-BE49-F238E27FC236}">
                <a16:creationId xmlns:a16="http://schemas.microsoft.com/office/drawing/2014/main" id="{6A16BC6C-4C43-4988-9381-548136D651B9}"/>
              </a:ext>
            </a:extLst>
          </p:cNvPr>
          <p:cNvSpPr/>
          <p:nvPr/>
        </p:nvSpPr>
        <p:spPr>
          <a:xfrm>
            <a:off x="4329363" y="6045714"/>
            <a:ext cx="1728000" cy="379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 dirty="0">
                <a:solidFill>
                  <a:srgbClr val="D6416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David Ryvola</a:t>
            </a:r>
            <a:endParaRPr lang="cs-CZ" dirty="0">
              <a:solidFill>
                <a:srgbClr val="D64167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8F2EB9-9FB7-4F7B-A7DD-2B15EB522A3B}"/>
              </a:ext>
            </a:extLst>
          </p:cNvPr>
          <p:cNvSpPr txBox="1"/>
          <p:nvPr/>
        </p:nvSpPr>
        <p:spPr>
          <a:xfrm>
            <a:off x="1875026" y="1971617"/>
            <a:ext cx="1817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Fanoušek do psaní a kreativity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– přes 12 let</a:t>
            </a:r>
          </a:p>
          <a:p>
            <a:endParaRPr lang="cs-CZ" sz="1600" dirty="0">
              <a:latin typeface="Times" pitchFamily="2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9DA3EE-4FCB-47F2-A2FD-FB77C9E476B4}"/>
              </a:ext>
            </a:extLst>
          </p:cNvPr>
          <p:cNvSpPr txBox="1"/>
          <p:nvPr/>
        </p:nvSpPr>
        <p:spPr>
          <a:xfrm>
            <a:off x="1875026" y="3346862"/>
            <a:ext cx="204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cs-CZ" sz="1600" b="0" i="0">
                <a:solidFill>
                  <a:srgbClr val="000000"/>
                </a:solidFill>
                <a:effectLst/>
                <a:latin typeface="Times" pitchFamily="2" charset="0"/>
              </a:rPr>
              <a:t>Luštitel křížovek a sběratel figurek slonů</a:t>
            </a:r>
            <a:endParaRPr lang="cs-CZ" sz="1600" b="0" i="0" dirty="0">
              <a:solidFill>
                <a:srgbClr val="000000"/>
              </a:solidFill>
              <a:effectLst/>
              <a:latin typeface="Times" pitchFamily="2" charset="0"/>
            </a:endParaRPr>
          </a:p>
          <a:p>
            <a:endParaRPr lang="cs-CZ" sz="1600" dirty="0">
              <a:latin typeface="Times" pitchFamily="2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CE1398E-1F90-4F0D-823B-E6AC1E1CBF63}"/>
              </a:ext>
            </a:extLst>
          </p:cNvPr>
          <p:cNvSpPr txBox="1"/>
          <p:nvPr/>
        </p:nvSpPr>
        <p:spPr>
          <a:xfrm>
            <a:off x="1875026" y="4671540"/>
            <a:ext cx="18177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Milovník elektrické kytary, zájemce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o počítače a bojová umění</a:t>
            </a:r>
            <a:endParaRPr lang="cs-CZ" sz="1600" dirty="0">
              <a:latin typeface="Times" pitchFamily="2" charset="0"/>
            </a:endParaRPr>
          </a:p>
          <a:p>
            <a:endParaRPr lang="cs-CZ" sz="1600" dirty="0">
              <a:latin typeface="Times" pitchFamily="2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E3594F-D994-4283-85B8-87BE70CFD809}"/>
              </a:ext>
            </a:extLst>
          </p:cNvPr>
          <p:cNvSpPr txBox="1"/>
          <p:nvPr/>
        </p:nvSpPr>
        <p:spPr>
          <a:xfrm>
            <a:off x="8141374" y="3304369"/>
            <a:ext cx="1817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Nadšenec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do příběhů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všeho druhu</a:t>
            </a:r>
          </a:p>
          <a:p>
            <a:endParaRPr lang="cs-CZ" sz="1600" dirty="0">
              <a:latin typeface="Times" pitchFamily="2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8F1D72F-E698-4D4F-9C33-533E2AF85AB4}"/>
              </a:ext>
            </a:extLst>
          </p:cNvPr>
          <p:cNvSpPr txBox="1"/>
          <p:nvPr/>
        </p:nvSpPr>
        <p:spPr>
          <a:xfrm>
            <a:off x="8141374" y="1967976"/>
            <a:ext cx="1817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Sběratel knih, informací,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znějících slov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&amp; frází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E10A820-30C9-43BA-9E45-0A498EAB0770}"/>
              </a:ext>
            </a:extLst>
          </p:cNvPr>
          <p:cNvSpPr txBox="1"/>
          <p:nvPr/>
        </p:nvSpPr>
        <p:spPr>
          <a:xfrm>
            <a:off x="8141374" y="4671540"/>
            <a:ext cx="205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cs-CZ" sz="1600" dirty="0" err="1">
                <a:latin typeface="Times" pitchFamily="2" charset="0"/>
              </a:rPr>
              <a:t>P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íditel</a:t>
            </a:r>
            <a:r>
              <a:rPr lang="cs-CZ" sz="1600" dirty="0">
                <a:latin typeface="Times" pitchFamily="2" charset="0"/>
              </a:rPr>
              <a:t>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po kontextu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a ladič textů </a:t>
            </a:r>
            <a:b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r>
              <a:rPr lang="cs-CZ" sz="1600" b="0" i="0" dirty="0">
                <a:solidFill>
                  <a:srgbClr val="000000"/>
                </a:solidFill>
                <a:effectLst/>
                <a:latin typeface="Times" pitchFamily="2" charset="0"/>
              </a:rPr>
              <a:t>do nejmenšího detailu</a:t>
            </a:r>
            <a:endParaRPr lang="cs-CZ" sz="1600" dirty="0">
              <a:latin typeface="Times" pitchFamily="2" charset="0"/>
            </a:endParaRPr>
          </a:p>
        </p:txBody>
      </p:sp>
      <p:sp>
        <p:nvSpPr>
          <p:cNvPr id="14" name="Nadpis 10">
            <a:extLst>
              <a:ext uri="{FF2B5EF4-FFF2-40B4-BE49-F238E27FC236}">
                <a16:creationId xmlns:a16="http://schemas.microsoft.com/office/drawing/2014/main" id="{1F1CDA6D-2B97-8E48-B884-804C7C2F0133}"/>
              </a:ext>
            </a:extLst>
          </p:cNvPr>
          <p:cNvSpPr txBox="1">
            <a:spLocks/>
          </p:cNvSpPr>
          <p:nvPr/>
        </p:nvSpPr>
        <p:spPr bwMode="auto"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>
            <a:lvl1pPr lvl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 kern="1200">
                <a:solidFill>
                  <a:srgbClr val="211C33"/>
                </a:solidFill>
                <a:latin typeface="Times" pitchFamily="2" charset="0"/>
                <a:ea typeface="+mj-ea"/>
                <a:cs typeface="+mj-cs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>
                <a:solidFill>
                  <a:srgbClr val="211C33"/>
                </a:solidFill>
                <a:latin typeface="Times" pitchFamily="2" charset="0"/>
              </a:defRPr>
            </a:lvl9pPr>
          </a:lstStyle>
          <a:p>
            <a:r>
              <a:rPr lang="cs-CZ" dirty="0"/>
              <a:t>Kdo vás dnes školí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1"/>
          <p:cNvSpPr txBox="1"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Přestávka</a:t>
            </a:r>
            <a:endParaRPr/>
          </a:p>
        </p:txBody>
      </p:sp>
      <p:sp>
        <p:nvSpPr>
          <p:cNvPr id="632" name="Google Shape;632;p61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 dirty="0"/>
              <a:t>10 minut na oraz</a:t>
            </a:r>
            <a:endParaRPr dirty="0"/>
          </a:p>
        </p:txBody>
      </p:sp>
      <p:pic>
        <p:nvPicPr>
          <p:cNvPr id="633" name="Google Shape;63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3650" y="1792815"/>
            <a:ext cx="3219451" cy="3219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10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47F613-6765-404F-A7E9-0EDCDDF3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Titulky, které </a:t>
            </a:r>
            <a:br>
              <a:rPr lang="cs-CZ" dirty="0"/>
            </a:br>
            <a:r>
              <a:rPr lang="cs-CZ" dirty="0"/>
              <a:t>chytají za oči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C80F6C-0F15-433F-B9FC-4662A20CD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které donutí čtenáře text přečíst</a:t>
            </a:r>
          </a:p>
        </p:txBody>
      </p:sp>
    </p:spTree>
    <p:extLst>
      <p:ext uri="{BB962C8B-B14F-4D97-AF65-F5344CB8AC3E}">
        <p14:creationId xmlns:p14="http://schemas.microsoft.com/office/powerpoint/2010/main" val="2729789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nad tím přemýšlet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41CB5CB0-98FA-468C-9258-78904D80B0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6770" y="3262994"/>
            <a:ext cx="1831012" cy="183101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DF7D0C-AA8B-4059-8F13-C5A5498D19FE}"/>
              </a:ext>
            </a:extLst>
          </p:cNvPr>
          <p:cNvSpPr txBox="1"/>
          <p:nvPr/>
        </p:nvSpPr>
        <p:spPr>
          <a:xfrm>
            <a:off x="5542735" y="592094"/>
            <a:ext cx="6105644" cy="2223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Zaútočte </a:t>
            </a:r>
            <a:r>
              <a:rPr lang="cs-CZ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na </a:t>
            </a:r>
            <a:r>
              <a:rPr lang="cs-CZ" b="1" dirty="0">
                <a:solidFill>
                  <a:schemeClr val="tx1"/>
                </a:solidFill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zvědavost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Zaměřte se na </a:t>
            </a: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užitečnost</a:t>
            </a: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pro čtenáře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Popostrkujte </a:t>
            </a: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urgencí</a:t>
            </a:r>
            <a:endParaRPr lang="cs-CZ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Poukažte na </a:t>
            </a: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rozpor/problém </a:t>
            </a: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jeho řešení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CD9506-E606-47ED-B3F1-D09D185183E6}"/>
              </a:ext>
            </a:extLst>
          </p:cNvPr>
          <p:cNvSpPr txBox="1"/>
          <p:nvPr/>
        </p:nvSpPr>
        <p:spPr>
          <a:xfrm>
            <a:off x="5262482" y="5305455"/>
            <a:ext cx="6105644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>
                <a:latin typeface="Times" pitchFamily="2" charset="0"/>
              </a:rPr>
              <a:t>:</a:t>
            </a:r>
            <a:r>
              <a:rPr lang="cs-CZ" dirty="0"/>
              <a:t> </a:t>
            </a:r>
            <a:r>
              <a:rPr lang="cs-CZ" dirty="0">
                <a:latin typeface="Times" pitchFamily="2" charset="0"/>
              </a:rPr>
              <a:t>Délka titulku hraje roli. Čím kratší, tím v zásadě lepší. Proto dbejte na to, aby titulek měl ideálně 5–9 slov a zároveň nepřesáhl 100 znaků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dirty="0"/>
              <a:t> </a:t>
            </a:r>
            <a:endParaRPr lang="cs-CZ" b="1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Pár možných přístupů</a:t>
            </a:r>
          </a:p>
        </p:txBody>
      </p:sp>
    </p:spTree>
    <p:extLst>
      <p:ext uri="{BB962C8B-B14F-4D97-AF65-F5344CB8AC3E}">
        <p14:creationId xmlns:p14="http://schemas.microsoft.com/office/powerpoint/2010/main" val="15964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Jakou zvolit techniku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DF7D0C-AA8B-4059-8F13-C5A5498D19FE}"/>
              </a:ext>
            </a:extLst>
          </p:cNvPr>
          <p:cNvSpPr txBox="1"/>
          <p:nvPr/>
        </p:nvSpPr>
        <p:spPr>
          <a:xfrm>
            <a:off x="5542735" y="430285"/>
            <a:ext cx="6105644" cy="277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Používejte</a:t>
            </a:r>
            <a:r>
              <a:rPr lang="cs-CZ" b="1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otázky</a:t>
            </a:r>
            <a:endParaRPr lang="cs-CZ" b="1" dirty="0">
              <a:solidFill>
                <a:schemeClr val="tx1"/>
              </a:solidFill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Zapojujte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akční slovesa</a:t>
            </a:r>
            <a:endParaRPr lang="cs-CZ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Vkládejte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 číslovky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Připojujte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emoční slova</a:t>
            </a:r>
            <a:endParaRPr lang="cs-CZ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Mixujte</a:t>
            </a: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dle vhodnosti a </a:t>
            </a:r>
            <a:r>
              <a:rPr lang="cs-CZ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kontextu</a:t>
            </a: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CD9506-E606-47ED-B3F1-D09D185183E6}"/>
              </a:ext>
            </a:extLst>
          </p:cNvPr>
          <p:cNvSpPr txBox="1"/>
          <p:nvPr/>
        </p:nvSpPr>
        <p:spPr>
          <a:xfrm>
            <a:off x="5262481" y="5305455"/>
            <a:ext cx="6385897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>
                <a:latin typeface="Times" pitchFamily="2" charset="0"/>
              </a:rPr>
              <a:t>:</a:t>
            </a:r>
            <a:r>
              <a:rPr lang="cs-CZ" dirty="0"/>
              <a:t> </a:t>
            </a:r>
            <a:r>
              <a:rPr lang="cs-CZ" dirty="0">
                <a:latin typeface="Times" pitchFamily="2" charset="0"/>
              </a:rPr>
              <a:t>Titulky s emotivním zabarvením (konkrétně negativním) fungují až o 30 % lépe. Zároveň jsou dobře propojené s </a:t>
            </a:r>
            <a:r>
              <a:rPr lang="cs-CZ" dirty="0" err="1">
                <a:latin typeface="Times" pitchFamily="2" charset="0"/>
              </a:rPr>
              <a:t>perexem</a:t>
            </a:r>
            <a:r>
              <a:rPr lang="cs-CZ" dirty="0">
                <a:latin typeface="Times" pitchFamily="2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dirty="0"/>
              <a:t> </a:t>
            </a:r>
            <a:endParaRPr lang="cs-CZ" b="1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Bojujete o pozornost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C7386D33-6402-43D2-845B-3A781C73F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5115" y="3300823"/>
            <a:ext cx="1912034" cy="19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7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PEREX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DF7D0C-AA8B-4059-8F13-C5A5498D19FE}"/>
              </a:ext>
            </a:extLst>
          </p:cNvPr>
          <p:cNvSpPr txBox="1"/>
          <p:nvPr/>
        </p:nvSpPr>
        <p:spPr>
          <a:xfrm>
            <a:off x="5542735" y="534457"/>
            <a:ext cx="6479932" cy="166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Textík pod titulkem, který</a:t>
            </a:r>
            <a:r>
              <a:rPr lang="cs-CZ" b="1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cs-CZ" b="1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teasuje</a:t>
            </a:r>
            <a:r>
              <a:rPr lang="cs-CZ" b="1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a rozvádí titulek</a:t>
            </a:r>
            <a:endParaRPr lang="cs-CZ" b="1" dirty="0">
              <a:solidFill>
                <a:schemeClr val="tx1"/>
              </a:solidFill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Můžete </a:t>
            </a: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skrze něj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navazovat na titulek </a:t>
            </a:r>
            <a:endParaRPr lang="cs-CZ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" panose="02020603050405020304" pitchFamily="18" charset="0"/>
                <a:cs typeface="Times" panose="02020603050405020304" pitchFamily="18" charset="0"/>
              </a:rPr>
              <a:t>Případně dát jako </a:t>
            </a:r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samostatné sdělení (což se doporučuje více)</a:t>
            </a:r>
            <a:r>
              <a:rPr lang="cs-CZ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CD9506-E606-47ED-B3F1-D09D185183E6}"/>
              </a:ext>
            </a:extLst>
          </p:cNvPr>
          <p:cNvSpPr txBox="1"/>
          <p:nvPr/>
        </p:nvSpPr>
        <p:spPr>
          <a:xfrm>
            <a:off x="5262482" y="5305455"/>
            <a:ext cx="6579562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>
                <a:latin typeface="Times" pitchFamily="2" charset="0"/>
              </a:rPr>
              <a:t>:</a:t>
            </a:r>
            <a:r>
              <a:rPr lang="cs-CZ" dirty="0"/>
              <a:t> </a:t>
            </a:r>
            <a:r>
              <a:rPr lang="cs-CZ" dirty="0">
                <a:latin typeface="Times" pitchFamily="2" charset="0"/>
              </a:rPr>
              <a:t>Nefiguruje jen u článků, najdete ho také v e-mailech jako </a:t>
            </a:r>
            <a:r>
              <a:rPr lang="cs-CZ" dirty="0" err="1">
                <a:latin typeface="Times" pitchFamily="2" charset="0"/>
              </a:rPr>
              <a:t>pre-header</a:t>
            </a:r>
            <a:r>
              <a:rPr lang="cs-CZ" dirty="0">
                <a:latin typeface="Times" pitchFamily="2" charset="0"/>
              </a:rPr>
              <a:t> či </a:t>
            </a:r>
            <a:r>
              <a:rPr lang="cs-CZ" dirty="0" err="1">
                <a:latin typeface="Times" pitchFamily="2" charset="0"/>
              </a:rPr>
              <a:t>snippet</a:t>
            </a:r>
            <a:r>
              <a:rPr lang="cs-CZ" dirty="0">
                <a:latin typeface="Times" pitchFamily="2" charset="0"/>
              </a:rPr>
              <a:t> u webových stránek při vyhledávání.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dirty="0"/>
              <a:t> </a:t>
            </a:r>
            <a:endParaRPr lang="cs-CZ" b="1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Důležitá součást skládačky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6735FB4F-BE83-49B1-BFDB-5953605F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9985" y="2786789"/>
            <a:ext cx="1703690" cy="17036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E43B9BA-2E78-4160-9026-275165034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701" y="2530965"/>
            <a:ext cx="23050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možné přístupy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Patrik Gajdoš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6DDC31-588F-45C5-8EEE-52DC1DF9E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71525"/>
            <a:ext cx="709612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36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možné přístupy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Vojtěch </a:t>
            </a:r>
            <a:r>
              <a:rPr lang="cs-CZ" dirty="0" err="1"/>
              <a:t>Untermüller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CB6A4C1-E256-42FC-A650-EFC26799F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6" r="4317"/>
          <a:stretch/>
        </p:blipFill>
        <p:spPr>
          <a:xfrm>
            <a:off x="4860234" y="1202635"/>
            <a:ext cx="2761349" cy="445273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30063D3-9202-4F23-8EF9-898212D48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6" r="8902"/>
          <a:stretch/>
        </p:blipFill>
        <p:spPr>
          <a:xfrm>
            <a:off x="8479809" y="1245053"/>
            <a:ext cx="2761348" cy="44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77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možné příklady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Marie Háková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F3F4C8-8F08-4C35-B2C1-F63CDDE5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30"/>
            <a:ext cx="4492978" cy="68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32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928B4-7A15-4B15-9126-652DA2740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Inspiraci se meze nekladou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4974EC80-C846-4D61-B89C-EAFCA1E5CA6E}"/>
              </a:ext>
            </a:extLst>
          </p:cNvPr>
          <p:cNvSpPr txBox="1">
            <a:spLocks/>
          </p:cNvSpPr>
          <p:nvPr/>
        </p:nvSpPr>
        <p:spPr bwMode="auto">
          <a:xfrm>
            <a:off x="447675" y="6038849"/>
            <a:ext cx="3264516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None/>
              <a:defRPr kern="1200" spc="3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Jak fungují titulky </a:t>
            </a:r>
          </a:p>
          <a:p>
            <a:r>
              <a:rPr lang="cs-CZ" dirty="0"/>
              <a:t>v praxi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3A0586-0852-4FFD-A47D-77AA5C54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125" y="464871"/>
            <a:ext cx="4033155" cy="16556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A2EC2B-3C4B-453E-8EFC-A981FE03B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005" y="2352802"/>
            <a:ext cx="4466310" cy="10491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453D8C9-9949-4755-BF2C-F097EC06F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005" y="3709858"/>
            <a:ext cx="4829175" cy="8953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11455C0-3707-4E21-B005-546633569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005" y="5010762"/>
            <a:ext cx="6372192" cy="167486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8EC2CEE-33F3-4842-A342-28B1049BE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817" y="464871"/>
            <a:ext cx="3330481" cy="225240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BA82660-F4A3-4DC5-84C2-CD4F654CC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8095" y="3066540"/>
            <a:ext cx="2926203" cy="16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>
            <a:spLocks noGrp="1"/>
          </p:cNvSpPr>
          <p:nvPr>
            <p:ph type="title"/>
          </p:nvPr>
        </p:nvSpPr>
        <p:spPr>
          <a:xfrm>
            <a:off x="447675" y="914400"/>
            <a:ext cx="3264516" cy="4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Jak nyní hodnotíte své texty?</a:t>
            </a:r>
            <a:endParaRPr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3ED8E62-7E20-4DD4-985B-FE7C2BB8E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38" y="6171052"/>
            <a:ext cx="3493389" cy="374650"/>
          </a:xfrm>
        </p:spPr>
        <p:txBody>
          <a:bodyPr/>
          <a:lstStyle/>
          <a:p>
            <a:pPr marL="0" indent="0">
              <a:spcAft>
                <a:spcPct val="0"/>
              </a:spcAft>
              <a:buSzPct val="80000"/>
            </a:pPr>
            <a:r>
              <a:rPr lang="cs-CZ" spc="300" dirty="0">
                <a:solidFill>
                  <a:schemeClr val="bg1"/>
                </a:solidFill>
              </a:rPr>
              <a:t>Feedback je nejcennější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EC7E23-6343-4220-B425-E5ED1703F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" t="10925" r="7414" b="55461"/>
          <a:stretch/>
        </p:blipFill>
        <p:spPr>
          <a:xfrm>
            <a:off x="4170076" y="488863"/>
            <a:ext cx="4309735" cy="11365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13156B-0F46-47B9-90AB-9F4D0ECFC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11"/>
          <a:stretch/>
        </p:blipFill>
        <p:spPr>
          <a:xfrm>
            <a:off x="7281831" y="2120150"/>
            <a:ext cx="4800000" cy="10084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971076-9106-435F-8CC9-FFEB863EA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527"/>
          <a:stretch/>
        </p:blipFill>
        <p:spPr>
          <a:xfrm>
            <a:off x="4264364" y="3623329"/>
            <a:ext cx="4523809" cy="91880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7FAF483-7B76-42C6-88A3-737D08D5E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9604"/>
          <a:stretch/>
        </p:blipFill>
        <p:spPr>
          <a:xfrm>
            <a:off x="7650671" y="5036845"/>
            <a:ext cx="4282658" cy="9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1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F9FDBC2-0E88-F448-A1E5-E40484ACF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Účastníci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DFCFEF06-E4C9-8F4E-A1B6-40DEF70C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77560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Nejprve něco málo o vás</a:t>
            </a:r>
          </a:p>
          <a:p>
            <a:r>
              <a:rPr lang="cs-CZ" dirty="0"/>
              <a:t>Do vymezených velkých boxů </a:t>
            </a:r>
            <a:r>
              <a:rPr lang="cs-CZ" b="1" dirty="0"/>
              <a:t>nakreslete</a:t>
            </a:r>
            <a:r>
              <a:rPr lang="cs-CZ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>
                <a:solidFill>
                  <a:srgbClr val="201C33"/>
                </a:solidFill>
              </a:rPr>
              <a:t>Co zajímavého jste studovali (vzdělání)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>
                <a:solidFill>
                  <a:srgbClr val="201C33"/>
                </a:solidFill>
              </a:rPr>
              <a:t>Co vlastně děláte pro obživu (zaměstnání)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>
                <a:solidFill>
                  <a:srgbClr val="201C33"/>
                </a:solidFill>
              </a:rPr>
              <a:t>Co rádi děláte ve volném čase (koníčky)</a:t>
            </a:r>
          </a:p>
          <a:p>
            <a:r>
              <a:rPr lang="cs-CZ" dirty="0"/>
              <a:t>Nepoužívejte </a:t>
            </a:r>
            <a:r>
              <a:rPr lang="cs-CZ" b="1" dirty="0"/>
              <a:t>žádná slova </a:t>
            </a:r>
            <a:r>
              <a:rPr lang="cs-CZ" dirty="0"/>
              <a:t>ani vysvětlivky</a:t>
            </a:r>
          </a:p>
          <a:p>
            <a:r>
              <a:rPr lang="cs-CZ" dirty="0"/>
              <a:t>Máte na to </a:t>
            </a:r>
            <a:r>
              <a:rPr lang="cs-CZ" b="1" dirty="0"/>
              <a:t>jen 5 minut </a:t>
            </a:r>
            <a:r>
              <a:rPr lang="cs-CZ" dirty="0"/>
              <a:t>– času není nazbyt!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37C2D2-F4D2-7044-B4F9-BCD3BC8FC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0525" y="4748256"/>
            <a:ext cx="4181475" cy="21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Fungující titulky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Které souboj vyhrají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0FBDD3-A288-5745-B158-8E7DA2B568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8399" y="914400"/>
            <a:ext cx="4501061" cy="5499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Jak nad titulky přemýšlet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Jaké použít techniky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Jak pracovat s </a:t>
            </a:r>
            <a:r>
              <a:rPr lang="cs-CZ" b="1" dirty="0" err="1"/>
              <a:t>perexem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Titulky v praxi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Inspirace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5CFE3D-D469-4618-B904-8DEB8C8C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09" y="891785"/>
            <a:ext cx="643582" cy="6435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6ECC0B0-9DC7-4783-B981-E1A1696E1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383" y="3031785"/>
            <a:ext cx="643582" cy="64358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025DC9D-C8D5-4ECD-A941-E3B62702C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33" y="5224717"/>
            <a:ext cx="528132" cy="5281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B72DB0-4964-4DD1-9F03-1AC8CBBF2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941809" y="2054339"/>
            <a:ext cx="591422" cy="5925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8E6E985-6A7B-49F3-9458-38BB7BD07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467" y="4143335"/>
            <a:ext cx="613414" cy="6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2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9"/>
          <p:cNvSpPr txBox="1"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Pojďme to procvičit</a:t>
            </a:r>
            <a:endParaRPr sz="4800" dirty="0"/>
          </a:p>
        </p:txBody>
      </p:sp>
      <p:sp>
        <p:nvSpPr>
          <p:cNvPr id="614" name="Google Shape;614;p59"/>
          <p:cNvSpPr txBox="1">
            <a:spLocks noGrp="1"/>
          </p:cNvSpPr>
          <p:nvPr>
            <p:ph type="body" idx="1"/>
          </p:nvPr>
        </p:nvSpPr>
        <p:spPr>
          <a:xfrm>
            <a:off x="838200" y="1970688"/>
            <a:ext cx="10515600" cy="437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b="1"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615" name="Google Shape;61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3340" y="2087728"/>
            <a:ext cx="1979909" cy="39598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pro obsah 14">
            <a:extLst>
              <a:ext uri="{FF2B5EF4-FFF2-40B4-BE49-F238E27FC236}">
                <a16:creationId xmlns:a16="http://schemas.microsoft.com/office/drawing/2014/main" id="{C6F2B2E4-4520-4D8D-A62D-175BCA224EF7}"/>
              </a:ext>
            </a:extLst>
          </p:cNvPr>
          <p:cNvSpPr txBox="1">
            <a:spLocks/>
          </p:cNvSpPr>
          <p:nvPr/>
        </p:nvSpPr>
        <p:spPr bwMode="auto">
          <a:xfrm>
            <a:off x="838200" y="1970688"/>
            <a:ext cx="5068614" cy="437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Vymyslete údernější titulky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Využijte nově nabyté znalosti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Pracovat lépe se zvědavostí?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Uvést spíše urgenci?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Co třeba nějaká copy technika?</a:t>
            </a:r>
          </a:p>
          <a:p>
            <a:pPr marL="457200" lvl="1" indent="0">
              <a:buNone/>
            </a:pPr>
            <a:endParaRPr lang="cs-CZ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Dáme si </a:t>
            </a:r>
            <a:r>
              <a:rPr lang="cs-CZ" b="1" dirty="0"/>
              <a:t>5 minut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53BB82-766D-4E82-AD48-7418A5DE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8" t="10925" r="7414" b="55461"/>
          <a:stretch/>
        </p:blipFill>
        <p:spPr>
          <a:xfrm>
            <a:off x="6794440" y="2311455"/>
            <a:ext cx="4309735" cy="11365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6B2E1B0-B482-4289-B7DD-88FF94B38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311"/>
          <a:stretch/>
        </p:blipFill>
        <p:spPr>
          <a:xfrm>
            <a:off x="6893294" y="3671756"/>
            <a:ext cx="4800000" cy="100846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DDEEA28-F771-4DA8-8D82-3939F3079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6527"/>
          <a:stretch/>
        </p:blipFill>
        <p:spPr>
          <a:xfrm>
            <a:off x="6893294" y="4904482"/>
            <a:ext cx="4523809" cy="9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9"/>
          <p:cNvSpPr txBox="1"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Jak to může vypadat</a:t>
            </a:r>
            <a:endParaRPr sz="4800" dirty="0"/>
          </a:p>
        </p:txBody>
      </p:sp>
      <p:sp>
        <p:nvSpPr>
          <p:cNvPr id="614" name="Google Shape;614;p59"/>
          <p:cNvSpPr txBox="1">
            <a:spLocks noGrp="1"/>
          </p:cNvSpPr>
          <p:nvPr>
            <p:ph type="body" idx="1"/>
          </p:nvPr>
        </p:nvSpPr>
        <p:spPr>
          <a:xfrm>
            <a:off x="838200" y="1970688"/>
            <a:ext cx="10515600" cy="437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b="1"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53BB82-766D-4E82-AD48-7418A5DE9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8" t="10925" r="7414" b="55461"/>
          <a:stretch/>
        </p:blipFill>
        <p:spPr>
          <a:xfrm>
            <a:off x="1585148" y="2506606"/>
            <a:ext cx="4309735" cy="11365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6B2E1B0-B482-4289-B7DD-88FF94B38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11"/>
          <a:stretch/>
        </p:blipFill>
        <p:spPr>
          <a:xfrm>
            <a:off x="1585148" y="3723802"/>
            <a:ext cx="4800000" cy="100846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DDEEA28-F771-4DA8-8D82-3939F3079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527"/>
          <a:stretch/>
        </p:blipFill>
        <p:spPr>
          <a:xfrm>
            <a:off x="1671645" y="4758251"/>
            <a:ext cx="4523809" cy="91880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EE47CA4-DFDE-45A6-8D80-17D32AEE729F}"/>
              </a:ext>
            </a:extLst>
          </p:cNvPr>
          <p:cNvSpPr txBox="1"/>
          <p:nvPr/>
        </p:nvSpPr>
        <p:spPr>
          <a:xfrm>
            <a:off x="6491416" y="2505670"/>
            <a:ext cx="3931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Aktuálně: Dálnice D35 uzavřena!</a:t>
            </a:r>
          </a:p>
          <a:p>
            <a:r>
              <a:rPr lang="cs-CZ" sz="1200" dirty="0">
                <a:latin typeface="Times" panose="02020603050405020304" pitchFamily="18" charset="0"/>
                <a:cs typeface="Times" panose="02020603050405020304" pitchFamily="18" charset="0"/>
              </a:rPr>
              <a:t>Dálnice mezi Hradcem Králové a Úlibicemi bude do dnešního odpoledne neprůjezdná. Může za to traktor, který narazil do stožáru vysokého napětí.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6EE42B4-95C4-45CC-B5F9-0AD9B151E2D9}"/>
              </a:ext>
            </a:extLst>
          </p:cNvPr>
          <p:cNvSpPr txBox="1"/>
          <p:nvPr/>
        </p:nvSpPr>
        <p:spPr>
          <a:xfrm>
            <a:off x="6481530" y="3575635"/>
            <a:ext cx="3931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Poznejte těchto 8 nových kolegů</a:t>
            </a:r>
          </a:p>
          <a:p>
            <a:r>
              <a:rPr lang="cs-CZ" sz="1200" dirty="0">
                <a:latin typeface="Times" panose="02020603050405020304" pitchFamily="18" charset="0"/>
                <a:cs typeface="Times" panose="02020603050405020304" pitchFamily="18" charset="0"/>
              </a:rPr>
              <a:t>Představujeme vám mladé stipendisty, kteří se rozhodli spojit svou kariéru s naší společností. Jaké mají vyhlídky a co si myslí, že je čeká?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9B05B41-8EEF-4C23-BB0D-7E19EF299033}"/>
              </a:ext>
            </a:extLst>
          </p:cNvPr>
          <p:cNvSpPr txBox="1"/>
          <p:nvPr/>
        </p:nvSpPr>
        <p:spPr>
          <a:xfrm>
            <a:off x="6481530" y="4580497"/>
            <a:ext cx="393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Plánujete se očkovat? </a:t>
            </a:r>
          </a:p>
          <a:p>
            <a:r>
              <a:rPr lang="cs-CZ" b="1" dirty="0">
                <a:latin typeface="Times" panose="02020603050405020304" pitchFamily="18" charset="0"/>
                <a:cs typeface="Times" panose="02020603050405020304" pitchFamily="18" charset="0"/>
              </a:rPr>
              <a:t>Můžete přímo u nás v elektrárně</a:t>
            </a:r>
          </a:p>
          <a:p>
            <a:r>
              <a:rPr lang="cs-CZ" sz="1200" dirty="0">
                <a:latin typeface="Times" panose="02020603050405020304" pitchFamily="18" charset="0"/>
                <a:cs typeface="Times" panose="02020603050405020304" pitchFamily="18" charset="0"/>
              </a:rPr>
              <a:t>Pokud si myslíte, že dozrál čas na očkování i u vás, máme dobrou zprávu – nemusíte nikam daleko. Očkovací centrum zavedeme přímo v elektrárně. </a:t>
            </a:r>
          </a:p>
        </p:txBody>
      </p:sp>
    </p:spTree>
    <p:extLst>
      <p:ext uri="{BB962C8B-B14F-4D97-AF65-F5344CB8AC3E}">
        <p14:creationId xmlns:p14="http://schemas.microsoft.com/office/powerpoint/2010/main" val="3112118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9"/>
          <p:cNvSpPr txBox="1"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Znovu a znovu</a:t>
            </a:r>
            <a:endParaRPr sz="4800" dirty="0"/>
          </a:p>
        </p:txBody>
      </p:sp>
      <p:sp>
        <p:nvSpPr>
          <p:cNvPr id="614" name="Google Shape;614;p59"/>
          <p:cNvSpPr txBox="1">
            <a:spLocks noGrp="1"/>
          </p:cNvSpPr>
          <p:nvPr>
            <p:ph type="body" idx="1"/>
          </p:nvPr>
        </p:nvSpPr>
        <p:spPr>
          <a:xfrm>
            <a:off x="838200" y="1970688"/>
            <a:ext cx="10515600" cy="437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b="1"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615" name="Google Shape;61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773" y="1699978"/>
            <a:ext cx="1979909" cy="39598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pro obsah 14">
            <a:extLst>
              <a:ext uri="{FF2B5EF4-FFF2-40B4-BE49-F238E27FC236}">
                <a16:creationId xmlns:a16="http://schemas.microsoft.com/office/drawing/2014/main" id="{B3A2119F-D304-4141-904F-DBC92CF78BFD}"/>
              </a:ext>
            </a:extLst>
          </p:cNvPr>
          <p:cNvSpPr txBox="1">
            <a:spLocks/>
          </p:cNvSpPr>
          <p:nvPr/>
        </p:nvSpPr>
        <p:spPr bwMode="auto">
          <a:xfrm>
            <a:off x="838200" y="1970688"/>
            <a:ext cx="5068614" cy="437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Otitulkujte odstavce jako článek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Co je vlastně to důležité?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Jaký zvolit přístup?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000" dirty="0"/>
              <a:t>A co technika?</a:t>
            </a:r>
          </a:p>
          <a:p>
            <a:pPr marL="914400" lvl="1" indent="-457200">
              <a:buFont typeface="+mj-lt"/>
              <a:buAutoNum type="arabicPeriod"/>
            </a:pPr>
            <a:endParaRPr lang="cs-CZ" sz="2000" dirty="0"/>
          </a:p>
          <a:p>
            <a:pPr marL="914400" lvl="1" indent="-457200">
              <a:buFont typeface="+mj-lt"/>
              <a:buAutoNum type="arabicPeriod"/>
            </a:pPr>
            <a:endParaRPr lang="cs-CZ" sz="2000" dirty="0"/>
          </a:p>
          <a:p>
            <a:pPr marL="914400" lvl="1" indent="-457200">
              <a:buFont typeface="+mj-lt"/>
              <a:buAutoNum type="arabicPeriod"/>
            </a:pPr>
            <a:endParaRPr lang="cs-CZ" sz="2000" dirty="0"/>
          </a:p>
          <a:p>
            <a:pPr marL="914400" lvl="1" indent="-457200">
              <a:buFont typeface="+mj-lt"/>
              <a:buAutoNum type="arabicPeriod"/>
            </a:pPr>
            <a:endParaRPr lang="cs-CZ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Také </a:t>
            </a:r>
            <a:r>
              <a:rPr lang="cs-CZ" b="1" dirty="0"/>
              <a:t>5 minut</a:t>
            </a:r>
            <a:endParaRPr lang="cs-CZ" dirty="0"/>
          </a:p>
        </p:txBody>
      </p:sp>
      <p:sp>
        <p:nvSpPr>
          <p:cNvPr id="7" name="Zástupný symbol pro obsah 14">
            <a:extLst>
              <a:ext uri="{FF2B5EF4-FFF2-40B4-BE49-F238E27FC236}">
                <a16:creationId xmlns:a16="http://schemas.microsoft.com/office/drawing/2014/main" id="{E3DDA10C-32F7-4FE9-943C-E2B7A3CB10BA}"/>
              </a:ext>
            </a:extLst>
          </p:cNvPr>
          <p:cNvSpPr txBox="1">
            <a:spLocks/>
          </p:cNvSpPr>
          <p:nvPr/>
        </p:nvSpPr>
        <p:spPr bwMode="auto">
          <a:xfrm>
            <a:off x="6583829" y="3084342"/>
            <a:ext cx="5068614" cy="291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dirty="0"/>
              <a:t>David Vencl je světový rekordman v plavbě pod ledem. Pod krustou zmrzlé vody uplaval bez neoprenu a na jeden nádech jedenaosmdesát metrů. Své poznatky a benefity, které </a:t>
            </a:r>
            <a:r>
              <a:rPr lang="cs-CZ" sz="1600" dirty="0" err="1"/>
              <a:t>extremní</a:t>
            </a:r>
            <a:r>
              <a:rPr lang="cs-CZ" sz="1600" dirty="0"/>
              <a:t> otužování přináší, teď učí byznysmeny i byznysmenky. </a:t>
            </a:r>
          </a:p>
          <a:p>
            <a:pPr marL="0" indent="0">
              <a:buNone/>
            </a:pPr>
            <a:r>
              <a:rPr lang="cs-CZ" sz="1600" dirty="0"/>
              <a:t>„Přicházejí ke mně lidé, kteří jsou velmi roztěkaní, mají neustále spoustu myšlenek, řeší celou řadu problémů naráz. A pak najednou vstoupí do ledové vody a všechno je jinak. Plně se koncentrují a jejich pohled se zúží, jako když dostane kůň klapky,“ přibližuje </a:t>
            </a:r>
            <a:r>
              <a:rPr lang="cs-CZ" sz="1600" dirty="0" err="1"/>
              <a:t>freediver</a:t>
            </a:r>
            <a:r>
              <a:rPr lang="cs-CZ" sz="1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600" dirty="0"/>
          </a:p>
        </p:txBody>
      </p:sp>
      <p:sp>
        <p:nvSpPr>
          <p:cNvPr id="8" name="Zástupný symbol pro obsah 14">
            <a:extLst>
              <a:ext uri="{FF2B5EF4-FFF2-40B4-BE49-F238E27FC236}">
                <a16:creationId xmlns:a16="http://schemas.microsoft.com/office/drawing/2014/main" id="{D70D1B6A-4557-48EC-942C-546BD607193F}"/>
              </a:ext>
            </a:extLst>
          </p:cNvPr>
          <p:cNvSpPr txBox="1">
            <a:spLocks/>
          </p:cNvSpPr>
          <p:nvPr/>
        </p:nvSpPr>
        <p:spPr bwMode="auto">
          <a:xfrm>
            <a:off x="6553477" y="2656469"/>
            <a:ext cx="5068614" cy="58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Super titulek</a:t>
            </a:r>
            <a:endParaRPr lang="cs-CZ" sz="16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B6E9D39-A8D1-4F2D-8BEF-CE884FCE3BFD}"/>
              </a:ext>
            </a:extLst>
          </p:cNvPr>
          <p:cNvSpPr txBox="1"/>
          <p:nvPr/>
        </p:nvSpPr>
        <p:spPr>
          <a:xfrm>
            <a:off x="6553477" y="2311811"/>
            <a:ext cx="476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Times" panose="02020603050405020304" pitchFamily="18" charset="0"/>
                <a:cs typeface="Times" panose="02020603050405020304" pitchFamily="18" charset="0"/>
              </a:rPr>
              <a:t>Jak zlepšit svou koncentraci?</a:t>
            </a:r>
          </a:p>
          <a:p>
            <a:r>
              <a:rPr lang="cs-CZ" sz="2400" b="1" dirty="0">
                <a:latin typeface="Times" panose="02020603050405020304" pitchFamily="18" charset="0"/>
                <a:cs typeface="Times" panose="02020603050405020304" pitchFamily="18" charset="0"/>
              </a:rPr>
              <a:t>Pomůže k tomu tenhle trik </a:t>
            </a:r>
          </a:p>
        </p:txBody>
      </p:sp>
    </p:spTree>
    <p:extLst>
      <p:ext uri="{BB962C8B-B14F-4D97-AF65-F5344CB8AC3E}">
        <p14:creationId xmlns:p14="http://schemas.microsoft.com/office/powerpoint/2010/main" val="15183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9"/>
          <p:cNvSpPr txBox="1"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A pro jistotu ještě jednou</a:t>
            </a:r>
            <a:endParaRPr sz="4800" dirty="0"/>
          </a:p>
        </p:txBody>
      </p:sp>
      <p:sp>
        <p:nvSpPr>
          <p:cNvPr id="614" name="Google Shape;614;p59"/>
          <p:cNvSpPr txBox="1">
            <a:spLocks noGrp="1"/>
          </p:cNvSpPr>
          <p:nvPr>
            <p:ph type="body" idx="1"/>
          </p:nvPr>
        </p:nvSpPr>
        <p:spPr>
          <a:xfrm>
            <a:off x="838200" y="1970688"/>
            <a:ext cx="10515600" cy="437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b="1"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615" name="Google Shape;61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236" y="1817839"/>
            <a:ext cx="1979909" cy="39598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pro obsah 14">
            <a:extLst>
              <a:ext uri="{FF2B5EF4-FFF2-40B4-BE49-F238E27FC236}">
                <a16:creationId xmlns:a16="http://schemas.microsoft.com/office/drawing/2014/main" id="{AD4DE670-83BF-4697-900D-FA6141D95FD6}"/>
              </a:ext>
            </a:extLst>
          </p:cNvPr>
          <p:cNvSpPr txBox="1">
            <a:spLocks/>
          </p:cNvSpPr>
          <p:nvPr/>
        </p:nvSpPr>
        <p:spPr bwMode="auto">
          <a:xfrm>
            <a:off x="838199" y="1965306"/>
            <a:ext cx="6291649" cy="437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Vymyslete titulek, </a:t>
            </a:r>
            <a:r>
              <a:rPr lang="cs-CZ" b="1" dirty="0" err="1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perex</a:t>
            </a: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 a krátký odstavec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Musíme </a:t>
            </a:r>
            <a:r>
              <a:rPr lang="cs-CZ" b="1" dirty="0"/>
              <a:t>propustit půlku </a:t>
            </a:r>
            <a:r>
              <a:rPr lang="cs-CZ" b="1" dirty="0" err="1"/>
              <a:t>ČEZu</a:t>
            </a:r>
            <a:endParaRPr lang="cs-CZ" b="1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cs-CZ" dirty="0"/>
              <a:t>Propouštět se bude </a:t>
            </a:r>
            <a:r>
              <a:rPr lang="cs-CZ" b="1" dirty="0"/>
              <a:t>do měsíce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cs-CZ" sz="2000" dirty="0"/>
              <a:t>Půjde o pozice </a:t>
            </a:r>
            <a:r>
              <a:rPr lang="cs-CZ" sz="2000" b="1" dirty="0"/>
              <a:t>starší 5 let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cs-CZ" dirty="0"/>
              <a:t>Odstupné se dávat </a:t>
            </a:r>
            <a:r>
              <a:rPr lang="cs-CZ" b="1" dirty="0"/>
              <a:t>nebude</a:t>
            </a:r>
            <a:r>
              <a:rPr lang="cs-CZ" dirty="0"/>
              <a:t>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cs-CZ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Tentokrát </a:t>
            </a:r>
            <a:r>
              <a:rPr lang="cs-CZ" b="1" dirty="0"/>
              <a:t>10 minut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85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 txBox="1"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Přestávka</a:t>
            </a:r>
            <a:endParaRPr/>
          </a:p>
        </p:txBody>
      </p:sp>
      <p:sp>
        <p:nvSpPr>
          <p:cNvPr id="480" name="Google Shape;480;p45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 dirty="0"/>
              <a:t>5 minut na protáhnutí</a:t>
            </a:r>
            <a:endParaRPr dirty="0"/>
          </a:p>
        </p:txBody>
      </p:sp>
      <p:pic>
        <p:nvPicPr>
          <p:cNvPr id="481" name="Google Shape;48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5153" y="0"/>
            <a:ext cx="421674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390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2BF2244-907D-1742-908D-8E298A93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 err="1"/>
              <a:t>Profi</a:t>
            </a:r>
            <a:r>
              <a:rPr lang="cs-CZ" sz="6600" dirty="0"/>
              <a:t> finalizace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27E30C1-9DBF-1744-8995-01ADFFEE0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Než dáte „publikovat“</a:t>
            </a:r>
          </a:p>
        </p:txBody>
      </p:sp>
    </p:spTree>
    <p:extLst>
      <p:ext uri="{BB962C8B-B14F-4D97-AF65-F5344CB8AC3E}">
        <p14:creationId xmlns:p14="http://schemas.microsoft.com/office/powerpoint/2010/main" val="8187193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Zkontrolujte strukturu </a:t>
            </a:r>
            <a:br>
              <a:rPr lang="cs-CZ" sz="4000" dirty="0"/>
            </a:br>
            <a:r>
              <a:rPr lang="cs-CZ" sz="4000" dirty="0"/>
              <a:t>i </a:t>
            </a:r>
            <a:r>
              <a:rPr lang="cs-CZ" sz="4000" dirty="0" err="1"/>
              <a:t>flow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200" dirty="0"/>
              <a:t>Druhé oči jsou nezbytnost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1BC002F0-3B55-314F-8214-DD6C4CB147D8}"/>
              </a:ext>
            </a:extLst>
          </p:cNvPr>
          <p:cNvSpPr txBox="1">
            <a:spLocks/>
          </p:cNvSpPr>
          <p:nvPr/>
        </p:nvSpPr>
        <p:spPr>
          <a:xfrm>
            <a:off x="5245554" y="914400"/>
            <a:ext cx="5181600" cy="55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b="1" dirty="0"/>
              <a:t>Nikdy neposílejte první verzi</a:t>
            </a:r>
            <a:r>
              <a:rPr lang="cs-CZ" dirty="0"/>
              <a:t> hned dál – fakt ne!</a:t>
            </a:r>
          </a:p>
          <a:p>
            <a:pPr>
              <a:lnSpc>
                <a:spcPct val="150000"/>
              </a:lnSpc>
            </a:pPr>
            <a:r>
              <a:rPr lang="cs-CZ" dirty="0"/>
              <a:t>Než se dáte do oprav, </a:t>
            </a:r>
            <a:r>
              <a:rPr lang="cs-CZ" b="1" dirty="0"/>
              <a:t>dejte si náležitý odstup</a:t>
            </a:r>
          </a:p>
          <a:p>
            <a:pPr>
              <a:lnSpc>
                <a:spcPct val="150000"/>
              </a:lnSpc>
            </a:pPr>
            <a:r>
              <a:rPr lang="cs-CZ" b="1" dirty="0"/>
              <a:t>Zkontrolujte, že text má všechno</a:t>
            </a:r>
            <a:r>
              <a:rPr lang="cs-CZ" dirty="0"/>
              <a:t>, co jsme si říkali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36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</a:t>
            </a:r>
            <a:r>
              <a:rPr lang="cs-CZ" b="1" dirty="0"/>
              <a:t>Odpovězte si, zda copy splňuje dosud řečené,</a:t>
            </a:r>
            <a:br>
              <a:rPr lang="cs-CZ" b="1" dirty="0"/>
            </a:br>
            <a:r>
              <a:rPr lang="cs-CZ" dirty="0"/>
              <a:t>projděte si ho bod po bodu – sedí opravdu všechno?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239454-B8D3-6D4C-B116-C7A551D45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5404" y="2659050"/>
            <a:ext cx="2819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2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Zkracujte, škrtejte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200" dirty="0"/>
              <a:t>Nikdo dnes nemá času nazbyt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A8528EB6-1D41-6048-83CC-D9070939EE87}"/>
              </a:ext>
            </a:extLst>
          </p:cNvPr>
          <p:cNvCxnSpPr/>
          <p:nvPr/>
        </p:nvCxnSpPr>
        <p:spPr>
          <a:xfrm>
            <a:off x="542472" y="3652153"/>
            <a:ext cx="2844000" cy="0"/>
          </a:xfrm>
          <a:prstGeom prst="line">
            <a:avLst/>
          </a:prstGeom>
          <a:ln w="38100">
            <a:solidFill>
              <a:srgbClr val="DD456A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D586374-3A30-1645-9947-FDBDDD59F1F5}"/>
              </a:ext>
            </a:extLst>
          </p:cNvPr>
          <p:cNvCxnSpPr/>
          <p:nvPr/>
        </p:nvCxnSpPr>
        <p:spPr>
          <a:xfrm>
            <a:off x="694872" y="3804553"/>
            <a:ext cx="2844000" cy="0"/>
          </a:xfrm>
          <a:prstGeom prst="line">
            <a:avLst/>
          </a:prstGeom>
          <a:ln w="38100">
            <a:solidFill>
              <a:srgbClr val="DD456A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542FA73-A39C-0442-AE28-337E619C1F24}"/>
              </a:ext>
            </a:extLst>
          </p:cNvPr>
          <p:cNvSpPr txBox="1">
            <a:spLocks/>
          </p:cNvSpPr>
          <p:nvPr/>
        </p:nvSpPr>
        <p:spPr>
          <a:xfrm>
            <a:off x="5245554" y="914400"/>
            <a:ext cx="5181600" cy="55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V první řadě: </a:t>
            </a:r>
            <a:r>
              <a:rPr lang="cs-CZ" b="1" dirty="0"/>
              <a:t>vaše copy nikdo nechtěl,</a:t>
            </a:r>
            <a:r>
              <a:rPr lang="cs-CZ" dirty="0"/>
              <a:t> nevyhlížel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Nenuťte čtenáře </a:t>
            </a:r>
            <a:r>
              <a:rPr lang="cs-CZ" dirty="0"/>
              <a:t>pročítat stránkové texty o ničem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Prosekejte text </a:t>
            </a:r>
            <a:r>
              <a:rPr lang="cs-CZ" dirty="0"/>
              <a:t>od zbytečného balastu a složitostí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b="1" dirty="0">
              <a:solidFill>
                <a:srgbClr val="D24166"/>
              </a:solidFill>
              <a:latin typeface="Poppins Medium" pitchFamily="2" charset="0"/>
              <a:cs typeface="Poppins Medium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b="1" dirty="0">
              <a:solidFill>
                <a:srgbClr val="D24166"/>
              </a:solidFill>
              <a:latin typeface="Poppins Medium" pitchFamily="2" charset="0"/>
              <a:cs typeface="Poppins Medium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b="1" dirty="0">
              <a:solidFill>
                <a:srgbClr val="D24166"/>
              </a:solidFill>
              <a:latin typeface="Poppins Medium" pitchFamily="2" charset="0"/>
              <a:cs typeface="Poppins Medium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3600" b="1" dirty="0">
              <a:solidFill>
                <a:srgbClr val="D24166"/>
              </a:solidFill>
              <a:latin typeface="Poppins Medium" pitchFamily="2" charset="0"/>
              <a:cs typeface="Poppins Medium" pitchFamily="2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 err="1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Qs</a:t>
            </a:r>
            <a:r>
              <a:rPr lang="cs-CZ" dirty="0"/>
              <a:t>: </a:t>
            </a:r>
            <a:r>
              <a:rPr lang="cs-CZ" b="1" dirty="0"/>
              <a:t>Není to celé moc dlouhé? </a:t>
            </a:r>
            <a:r>
              <a:rPr lang="cs-CZ" dirty="0"/>
              <a:t>A některá souvětí? Nejsou některé informace navíc? Co to komu řekne?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B3FAB3-BAF3-E44C-8570-7D1296DC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015" y="2741601"/>
            <a:ext cx="3302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Ujistěte se, </a:t>
            </a:r>
            <a:br>
              <a:rPr lang="cs-CZ" sz="4000" dirty="0"/>
            </a:br>
            <a:r>
              <a:rPr lang="cs-CZ" sz="4000" dirty="0"/>
              <a:t>že píšete jazykem čtenáře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200" dirty="0"/>
              <a:t>Jedině 100% srozumitelnost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34B1FFD3-7AD9-1843-B54F-A1FDE721F006}"/>
              </a:ext>
            </a:extLst>
          </p:cNvPr>
          <p:cNvSpPr txBox="1">
            <a:spLocks/>
          </p:cNvSpPr>
          <p:nvPr/>
        </p:nvSpPr>
        <p:spPr>
          <a:xfrm>
            <a:off x="5245554" y="914400"/>
            <a:ext cx="5181600" cy="55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Odpovězte si, zda tomu </a:t>
            </a:r>
            <a:r>
              <a:rPr lang="cs-CZ" b="1" dirty="0"/>
              <a:t>bude</a:t>
            </a:r>
            <a:r>
              <a:rPr lang="cs-CZ" dirty="0"/>
              <a:t> </a:t>
            </a:r>
            <a:r>
              <a:rPr lang="cs-CZ" b="1" dirty="0"/>
              <a:t>cílovka rozumět</a:t>
            </a:r>
          </a:p>
          <a:p>
            <a:pPr>
              <a:lnSpc>
                <a:spcPct val="150000"/>
              </a:lnSpc>
            </a:pPr>
            <a:r>
              <a:rPr lang="cs-CZ" b="1" dirty="0"/>
              <a:t>Zjednodušte</a:t>
            </a:r>
            <a:r>
              <a:rPr lang="cs-CZ" dirty="0"/>
              <a:t> text, aby ho čtenáři museli pochopit</a:t>
            </a:r>
          </a:p>
          <a:p>
            <a:pPr>
              <a:lnSpc>
                <a:spcPct val="150000"/>
              </a:lnSpc>
            </a:pPr>
            <a:r>
              <a:rPr lang="cs-CZ" b="1" dirty="0"/>
              <a:t>Vysvětlete</a:t>
            </a:r>
            <a:r>
              <a:rPr lang="cs-CZ" dirty="0"/>
              <a:t> odborné výrazy, žargon nebo zkratky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36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</a:t>
            </a:r>
            <a:r>
              <a:rPr lang="cs-CZ" b="1" dirty="0"/>
              <a:t>Odpusťte si nicneříkající fráze a klišé </a:t>
            </a:r>
            <a:r>
              <a:rPr lang="cs-CZ" dirty="0"/>
              <a:t>jako </a:t>
            </a:r>
            <a:r>
              <a:rPr lang="cs-CZ" i="1" dirty="0"/>
              <a:t>dovolujeme si Vám oznámit</a:t>
            </a:r>
            <a:r>
              <a:rPr lang="cs-CZ" dirty="0"/>
              <a:t>, </a:t>
            </a:r>
            <a:r>
              <a:rPr lang="cs-CZ" i="1" dirty="0"/>
              <a:t>komplexní řešení</a:t>
            </a:r>
            <a:r>
              <a:rPr lang="cs-CZ" dirty="0"/>
              <a:t> apod.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BFD3AF-71FB-1B4E-B330-7A938840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17" y="2614159"/>
            <a:ext cx="2860245" cy="28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B7113C-85CB-7844-B987-34091698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Zamyšlení</a:t>
            </a:r>
            <a:br>
              <a:rPr lang="cs-CZ" dirty="0"/>
            </a:br>
            <a:r>
              <a:rPr lang="cs-CZ" dirty="0">
                <a:solidFill>
                  <a:srgbClr val="CF4165"/>
                </a:solidFill>
              </a:rPr>
              <a:t>vizuál × text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2BE27C-174C-2F45-A913-F26509A578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Stačí zvolit jen ta správná slova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DACFA9C-CE42-294A-8EB1-ED59F1F11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2725" y="941399"/>
            <a:ext cx="5181600" cy="5472099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sz="2000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Využívejte text ve svůj prospěch </a:t>
            </a:r>
          </a:p>
          <a:p>
            <a:r>
              <a:rPr lang="cs-CZ" b="1" dirty="0"/>
              <a:t>Obrázek či fotka umí navodit emoce a pocity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ale ty jsou nekonkrétní, otevřené možné výkladů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Textem ale dokážete jasně říct, co potřebujete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a čtenář se ani nemusí dohadovat, co to znamená</a:t>
            </a:r>
          </a:p>
          <a:p>
            <a:r>
              <a:rPr lang="cs-CZ" dirty="0"/>
              <a:t>Pokud chcete prodávat produkty / služby / idey, </a:t>
            </a:r>
            <a:br>
              <a:rPr lang="cs-CZ" dirty="0"/>
            </a:br>
            <a:r>
              <a:rPr lang="cs-CZ" b="1" dirty="0"/>
              <a:t>je potřeba naučit se psát copy (</a:t>
            </a:r>
            <a:r>
              <a:rPr lang="cs-CZ" dirty="0"/>
              <a:t>reklamní texty)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75F68B-A1C7-644C-BF7F-4C003C42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839" y="2567739"/>
            <a:ext cx="1665371" cy="16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Vypráskej</a:t>
            </a:r>
            <a:br>
              <a:rPr lang="cs-CZ" sz="4000" dirty="0"/>
            </a:br>
            <a:r>
              <a:rPr lang="cs-CZ" sz="4000" dirty="0"/>
              <a:t>-</a:t>
            </a:r>
            <a:r>
              <a:rPr lang="cs-CZ" sz="4000" dirty="0" err="1"/>
              <a:t>te</a:t>
            </a:r>
            <a:r>
              <a:rPr lang="cs-CZ" sz="4000" dirty="0"/>
              <a:t> </a:t>
            </a:r>
            <a:r>
              <a:rPr lang="cs-CZ" sz="4000" dirty="0" err="1"/>
              <a:t>ch</a:t>
            </a:r>
            <a:r>
              <a:rPr lang="cs-CZ" sz="4000" dirty="0" err="1">
                <a:solidFill>
                  <a:srgbClr val="D64167"/>
                </a:solidFill>
              </a:rPr>
              <a:t>i</a:t>
            </a:r>
            <a:r>
              <a:rPr lang="cs-CZ" sz="4000" dirty="0" err="1"/>
              <a:t>b</a:t>
            </a:r>
            <a:r>
              <a:rPr lang="cs-CZ" sz="4000" dirty="0" err="1">
                <a:solidFill>
                  <a:srgbClr val="D64167"/>
                </a:solidFill>
              </a:rPr>
              <a:t>i</a:t>
            </a:r>
            <a:endParaRPr lang="cs-CZ" sz="4000" dirty="0">
              <a:solidFill>
                <a:srgbClr val="D64167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200" dirty="0"/>
              <a:t>Fajn text přesvědčí, </a:t>
            </a:r>
            <a:br>
              <a:rPr lang="cs-CZ" sz="1200" dirty="0"/>
            </a:br>
            <a:r>
              <a:rPr lang="cs-CZ" sz="1200" dirty="0"/>
              <a:t>špatný i naštve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CC1BF80-115F-F84C-8E26-C1284AD6D665}"/>
              </a:ext>
            </a:extLst>
          </p:cNvPr>
          <p:cNvSpPr txBox="1">
            <a:spLocks/>
          </p:cNvSpPr>
          <p:nvPr/>
        </p:nvSpPr>
        <p:spPr>
          <a:xfrm>
            <a:off x="5245552" y="914400"/>
            <a:ext cx="5181600" cy="55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b="1" dirty="0"/>
              <a:t>Pozor na gramatiku </a:t>
            </a:r>
            <a:r>
              <a:rPr lang="cs-CZ" dirty="0"/>
              <a:t>– chyby se dneska neodpouští</a:t>
            </a:r>
          </a:p>
          <a:p>
            <a:pPr>
              <a:lnSpc>
                <a:spcPct val="150000"/>
              </a:lnSpc>
            </a:pPr>
            <a:r>
              <a:rPr lang="cs-CZ" dirty="0"/>
              <a:t>Zkontrolujte si po sobě i </a:t>
            </a:r>
            <a:r>
              <a:rPr lang="cs-CZ" b="1" dirty="0"/>
              <a:t>stylistiku a typografii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Nestyďte se zeptat </a:t>
            </a:r>
            <a:r>
              <a:rPr lang="cs-CZ" dirty="0"/>
              <a:t>či text nechat projít korektorem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36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</a:t>
            </a:r>
            <a:r>
              <a:rPr lang="cs-CZ" b="1" dirty="0"/>
              <a:t>Podívejte se beze studu online na ÚJČ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pokud si nejste jistí – případně sáhněte po </a:t>
            </a:r>
            <a:r>
              <a:rPr lang="cs-CZ" i="1" dirty="0"/>
              <a:t>Pravidlech</a:t>
            </a:r>
            <a:r>
              <a:rPr lang="cs-CZ" dirty="0"/>
              <a:t>.</a:t>
            </a:r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E85242-79DF-B845-AC9D-30F4B76EF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360" y="2682636"/>
            <a:ext cx="50673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AC2F3-5FC7-0741-871B-27301D61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Ozkoušejte </a:t>
            </a:r>
            <a:br>
              <a:rPr lang="cs-CZ" sz="4000" dirty="0"/>
            </a:br>
            <a:r>
              <a:rPr lang="cs-CZ" sz="4000" dirty="0"/>
              <a:t>text </a:t>
            </a:r>
            <a:br>
              <a:rPr lang="cs-CZ" sz="4000" dirty="0"/>
            </a:br>
            <a:r>
              <a:rPr lang="cs-CZ" sz="4000" dirty="0"/>
              <a:t>na lidech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E28CA6-61CA-2745-9CB3-CEC61EACD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200" dirty="0"/>
              <a:t>Aby se to četlo samo a nikde nedrhlo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5470061A-64C9-7540-86CC-93BDED628BE0}"/>
              </a:ext>
            </a:extLst>
          </p:cNvPr>
          <p:cNvSpPr txBox="1">
            <a:spLocks/>
          </p:cNvSpPr>
          <p:nvPr/>
        </p:nvSpPr>
        <p:spPr>
          <a:xfrm>
            <a:off x="5245554" y="914400"/>
            <a:ext cx="5184000" cy="55800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b="1" dirty="0"/>
              <a:t>Dejte text přečíst </a:t>
            </a:r>
            <a:r>
              <a:rPr lang="cs-CZ" dirty="0"/>
              <a:t>raději i někomu nezávislému</a:t>
            </a:r>
          </a:p>
          <a:p>
            <a:pPr>
              <a:lnSpc>
                <a:spcPct val="150000"/>
              </a:lnSpc>
            </a:pPr>
            <a:r>
              <a:rPr lang="cs-CZ" dirty="0"/>
              <a:t>Zeptejte se, zda ví, </a:t>
            </a:r>
            <a:r>
              <a:rPr lang="cs-CZ" b="1" dirty="0"/>
              <a:t>co po něm copy vlastně chce </a:t>
            </a:r>
          </a:p>
          <a:p>
            <a:pPr>
              <a:lnSpc>
                <a:spcPct val="150000"/>
              </a:lnSpc>
            </a:pPr>
            <a:r>
              <a:rPr lang="cs-CZ" dirty="0"/>
              <a:t>Doptejte se, </a:t>
            </a:r>
            <a:r>
              <a:rPr lang="cs-CZ" b="1" dirty="0"/>
              <a:t>čemu nerozumí </a:t>
            </a:r>
            <a:r>
              <a:rPr lang="cs-CZ" dirty="0"/>
              <a:t>a co se mu ne/líbí 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cs-CZ" sz="36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24166"/>
                </a:solidFill>
                <a:latin typeface="Poppins Medium" pitchFamily="2" charset="0"/>
                <a:cs typeface="Poppins Medium" pitchFamily="2" charset="0"/>
              </a:rPr>
              <a:t>TIP</a:t>
            </a:r>
            <a:r>
              <a:rPr lang="cs-CZ" dirty="0"/>
              <a:t>: </a:t>
            </a:r>
            <a:r>
              <a:rPr lang="cs-CZ" b="1" dirty="0"/>
              <a:t>Udělejte s textem pokusy na více lidech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ať máte zpětnou vazbu pro vyhodnocení co největší.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390DB8-A7C4-6F47-944B-68EF7EE3E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54" y="2835037"/>
            <a:ext cx="38862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/>
              <a:t>Profi</a:t>
            </a:r>
            <a:r>
              <a:rPr lang="cs-CZ" sz="4400" dirty="0"/>
              <a:t> finalizace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Než dáte „publikovat“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0FBDD3-A288-5745-B158-8E7DA2B568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928399" y="914400"/>
            <a:ext cx="4501061" cy="54990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Důkladná kontrola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Zkracujte, škrtejte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Jazykem čtenáře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Vypráskejte chyby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Ozkoušejte to na lidech</a:t>
            </a:r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C149B0F-A7FC-0B42-A96F-5D646E983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3600" y="4068021"/>
            <a:ext cx="720000" cy="720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0F694183-7CCF-8849-94CA-85C436059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3600" y="3019763"/>
            <a:ext cx="720000" cy="720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8926A10-C651-954F-9B1C-24B48A01E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3600" y="5143096"/>
            <a:ext cx="720000" cy="72000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BBBEE6-3708-D947-8B60-FA753992F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3600" y="834985"/>
            <a:ext cx="720000" cy="72000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C366A8C5-C953-884B-966C-31DEAB648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03600" y="190541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671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8296F-DAB5-384A-B773-98B18190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Finišujeme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B8F4F02-8A89-0441-9E1A-7A05AD6BC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Takže co jsme si dnes řekli?</a:t>
            </a:r>
          </a:p>
        </p:txBody>
      </p:sp>
    </p:spTree>
    <p:extLst>
      <p:ext uri="{BB962C8B-B14F-4D97-AF65-F5344CB8AC3E}">
        <p14:creationId xmlns:p14="http://schemas.microsoft.com/office/powerpoint/2010/main" val="37454552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BF2066-3085-C74A-8D86-5BF0B18D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Shrnutí</a:t>
            </a:r>
            <a:br>
              <a:rPr lang="cs-CZ" sz="4400" dirty="0"/>
            </a:br>
            <a:r>
              <a:rPr lang="cs-CZ" sz="4400" dirty="0"/>
              <a:t>dneška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423FA3-58A1-9841-8F74-A1C29E8780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Co jsme spolu prošli</a:t>
            </a: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7DF03E0A-180E-C949-B550-A5EA199C54F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50670" y="1826968"/>
            <a:ext cx="2700000" cy="344182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1/ Tonalita zn. ČEZ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Jednotnost komunikace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2/ Perfektní zadání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Bez čeho ani nezačínat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3/ Správná struktura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Od pohledu přitažlivý text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id="{A634A42E-9429-2F4D-9B60-5F1DEDAF5A38}"/>
              </a:ext>
            </a:extLst>
          </p:cNvPr>
          <p:cNvSpPr txBox="1">
            <a:spLocks/>
          </p:cNvSpPr>
          <p:nvPr/>
        </p:nvSpPr>
        <p:spPr bwMode="auto">
          <a:xfrm>
            <a:off x="9156025" y="1789656"/>
            <a:ext cx="2700000" cy="35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kern="1200">
                <a:solidFill>
                  <a:srgbClr val="211C33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/>
              <a:t>4/ Skvělá </a:t>
            </a:r>
            <a:r>
              <a:rPr lang="cs-CZ" b="1" dirty="0" err="1"/>
              <a:t>flow</a:t>
            </a:r>
            <a:br>
              <a:rPr lang="cs-CZ" b="1" dirty="0"/>
            </a:br>
            <a:r>
              <a:rPr lang="cs-CZ" dirty="0"/>
              <a:t>Aby se to četlo samo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b="1" dirty="0"/>
              <a:t>5/ Titulky: Metody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b="1" dirty="0"/>
              <a:t>6/ Profi finalizace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dirty="0"/>
              <a:t>Než dáte „publikovat“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cs-CZ" b="1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0BECCAFE-4A0B-344E-8D5B-FA559992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6025" y="4504329"/>
            <a:ext cx="720000" cy="72000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99F7D6EA-F8F7-7646-850B-FF2996CB2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0670" y="1743857"/>
            <a:ext cx="720000" cy="720000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BC7FAAB4-AC98-8F4E-A5E8-F83A19AC6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30670" y="3114154"/>
            <a:ext cx="720000" cy="720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DCB97C4A-84C1-B546-8375-1B5490B28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36025" y="1719076"/>
            <a:ext cx="720000" cy="720000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E2D8E67E-22AA-DF40-99AE-65A9766DA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30670" y="4504329"/>
            <a:ext cx="720000" cy="72000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F9342517-2540-F347-8DDF-E6FD821A2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36025" y="3042000"/>
            <a:ext cx="720000" cy="7200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2EE781-95DC-427F-82E4-3080116BBE4B}"/>
              </a:ext>
            </a:extLst>
          </p:cNvPr>
          <p:cNvSpPr txBox="1"/>
          <p:nvPr/>
        </p:nvSpPr>
        <p:spPr>
          <a:xfrm>
            <a:off x="9156025" y="3474154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dirty="0"/>
              <a:t>Ať to čtou všichni</a:t>
            </a:r>
          </a:p>
        </p:txBody>
      </p:sp>
    </p:spTree>
    <p:extLst>
      <p:ext uri="{BB962C8B-B14F-4D97-AF65-F5344CB8AC3E}">
        <p14:creationId xmlns:p14="http://schemas.microsoft.com/office/powerpoint/2010/main" val="2603001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4"/>
          <p:cNvSpPr txBox="1"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</a:t>
            </a:r>
            <a:br>
              <a:rPr lang="cs-CZ"/>
            </a:br>
            <a:r>
              <a:rPr lang="cs-CZ"/>
              <a:t>+</a:t>
            </a:r>
            <a:br>
              <a:rPr lang="cs-CZ"/>
            </a:br>
            <a:r>
              <a:rPr lang="cs-CZ"/>
              <a:t>inspirace</a:t>
            </a:r>
            <a:endParaRPr/>
          </a:p>
        </p:txBody>
      </p:sp>
      <p:sp>
        <p:nvSpPr>
          <p:cNvPr id="747" name="Google Shape;747;p74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/>
              <a:t>Protože školením to zdaleka nekončí</a:t>
            </a:r>
            <a:endParaRPr/>
          </a:p>
        </p:txBody>
      </p:sp>
      <p:sp>
        <p:nvSpPr>
          <p:cNvPr id="748" name="Google Shape;748;p74"/>
          <p:cNvSpPr txBox="1">
            <a:spLocks noGrp="1"/>
          </p:cNvSpPr>
          <p:nvPr>
            <p:ph type="body" idx="2"/>
          </p:nvPr>
        </p:nvSpPr>
        <p:spPr>
          <a:xfrm>
            <a:off x="6562725" y="941399"/>
            <a:ext cx="5181600" cy="547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 b="1" dirty="0">
                <a:solidFill>
                  <a:srgbClr val="DD456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Blogy, knížky, konference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/>
              <a:t>Blog Ondry </a:t>
            </a:r>
            <a:r>
              <a:rPr lang="cs-CZ" dirty="0" err="1"/>
              <a:t>Ilinčeva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/>
              <a:t>Blog &amp; e-</a:t>
            </a:r>
            <a:r>
              <a:rPr lang="cs-CZ" dirty="0" err="1"/>
              <a:t>booky</a:t>
            </a:r>
            <a:r>
              <a:rPr lang="cs-CZ" dirty="0"/>
              <a:t> Otty Bohuše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/>
              <a:t>Blog Michaely Mužíkové (</a:t>
            </a:r>
            <a:r>
              <a:rPr lang="cs-CZ" dirty="0" err="1"/>
              <a:t>Weikertové</a:t>
            </a:r>
            <a:r>
              <a:rPr lang="cs-CZ" dirty="0"/>
              <a:t>)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/>
              <a:t>Knížka Kreativní </a:t>
            </a:r>
            <a:r>
              <a:rPr lang="cs-CZ" dirty="0" err="1"/>
              <a:t>copywriting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/>
              <a:t>Knížka Jak na sítě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/>
              <a:t>Online článek Copy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sells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440"/>
              <a:buChar char="•"/>
            </a:pPr>
            <a:r>
              <a:rPr lang="cs-CZ" dirty="0" err="1"/>
              <a:t>Copycampy</a:t>
            </a:r>
            <a:r>
              <a:rPr lang="cs-CZ" dirty="0"/>
              <a:t> a další konference</a:t>
            </a:r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7"/>
          <p:cNvSpPr txBox="1">
            <a:spLocks noGrp="1"/>
          </p:cNvSpPr>
          <p:nvPr>
            <p:ph type="title"/>
          </p:nvPr>
        </p:nvSpPr>
        <p:spPr>
          <a:xfrm>
            <a:off x="838200" y="651641"/>
            <a:ext cx="10515600" cy="10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Školení copywritingu v kostce</a:t>
            </a:r>
            <a:endParaRPr/>
          </a:p>
        </p:txBody>
      </p:sp>
      <p:sp>
        <p:nvSpPr>
          <p:cNvPr id="767" name="Google Shape;767;p77"/>
          <p:cNvSpPr txBox="1">
            <a:spLocks noGrp="1"/>
          </p:cNvSpPr>
          <p:nvPr>
            <p:ph type="body" idx="1"/>
          </p:nvPr>
        </p:nvSpPr>
        <p:spPr>
          <a:xfrm>
            <a:off x="4476000" y="3549112"/>
            <a:ext cx="3240000" cy="284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s-CZ" b="1" dirty="0">
                <a:solidFill>
                  <a:srgbClr val="DA44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Copy psychologie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cs-CZ" b="1" dirty="0"/>
              <a:t>Školení pro pokročilé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cs-CZ" dirty="0"/>
              <a:t>chycení pozornosti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cs-CZ" dirty="0"/>
              <a:t>zapojení emocí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cs-CZ" dirty="0"/>
              <a:t>představení faktů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cs-CZ" dirty="0" err="1"/>
              <a:t>boost</a:t>
            </a:r>
            <a:r>
              <a:rPr lang="cs-CZ" dirty="0"/>
              <a:t> přesvědčivosti (1)</a:t>
            </a:r>
            <a:endParaRPr dirty="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768" name="Google Shape;768;p77"/>
          <p:cNvSpPr txBox="1"/>
          <p:nvPr/>
        </p:nvSpPr>
        <p:spPr>
          <a:xfrm>
            <a:off x="838200" y="3549112"/>
            <a:ext cx="3240000" cy="284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None/>
            </a:pPr>
            <a:r>
              <a:rPr lang="cs-CZ" sz="2000" b="1">
                <a:solidFill>
                  <a:srgbClr val="DA44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Copy základy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None/>
            </a:pPr>
            <a:r>
              <a:rPr lang="cs-CZ" sz="2000" b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Školení pro začátečníky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skvělé zadání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správná struktura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čtivá forma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vyladění textu</a:t>
            </a:r>
            <a:endParaRPr/>
          </a:p>
        </p:txBody>
      </p:sp>
      <p:sp>
        <p:nvSpPr>
          <p:cNvPr id="769" name="Google Shape;769;p77"/>
          <p:cNvSpPr txBox="1"/>
          <p:nvPr/>
        </p:nvSpPr>
        <p:spPr>
          <a:xfrm>
            <a:off x="8113800" y="3549112"/>
            <a:ext cx="3240000" cy="2845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None/>
            </a:pPr>
            <a:r>
              <a:rPr lang="cs-CZ" sz="2000" b="1" dirty="0">
                <a:solidFill>
                  <a:srgbClr val="DA446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Copy magie</a:t>
            </a:r>
            <a:endParaRPr dirty="0"/>
          </a:p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None/>
            </a:pPr>
            <a:r>
              <a:rPr lang="cs-CZ" sz="2000" b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Školení pro profíky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boost</a:t>
            </a:r>
            <a:r>
              <a:rPr lang="cs-CZ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přesvědčivosti (2)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odlišení se kreativitou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uplatnění </a:t>
            </a:r>
            <a:r>
              <a:rPr lang="cs-CZ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storytelling</a:t>
            </a:r>
            <a:endParaRPr sz="20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1C33"/>
              </a:buClr>
              <a:buSzPts val="1600"/>
              <a:buFont typeface="Arial"/>
              <a:buChar char="•"/>
            </a:pPr>
            <a:r>
              <a:rPr lang="cs-CZ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pracovní podmínky</a:t>
            </a:r>
            <a:endParaRPr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E543249-D0ED-43E6-9958-A96AF3C55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07102" y="1690687"/>
            <a:ext cx="2600442" cy="146227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E3489B9-FD3F-4619-BA94-4B9D9D53E5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6000" y="1690688"/>
            <a:ext cx="2600442" cy="146227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28344C5-47D6-466C-9913-6A70FF2B0E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186" y="1690687"/>
            <a:ext cx="2358156" cy="132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5"/>
          <p:cNvSpPr txBox="1">
            <a:spLocks noGrp="1"/>
          </p:cNvSpPr>
          <p:nvPr>
            <p:ph type="title"/>
          </p:nvPr>
        </p:nvSpPr>
        <p:spPr>
          <a:xfrm>
            <a:off x="447675" y="914401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Máte dotazy?</a:t>
            </a:r>
            <a:endParaRPr dirty="0"/>
          </a:p>
        </p:txBody>
      </p:sp>
      <p:sp>
        <p:nvSpPr>
          <p:cNvPr id="754" name="Google Shape;754;p75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/>
              <a:t>Teď je ta jediná chvíle!</a:t>
            </a:r>
            <a:endParaRPr/>
          </a:p>
        </p:txBody>
      </p:sp>
      <p:pic>
        <p:nvPicPr>
          <p:cNvPr id="755" name="Google Shape;75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4421" y="2130425"/>
            <a:ext cx="2540000" cy="2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5"/>
          <p:cNvSpPr txBox="1">
            <a:spLocks noGrp="1"/>
          </p:cNvSpPr>
          <p:nvPr>
            <p:ph type="title"/>
          </p:nvPr>
        </p:nvSpPr>
        <p:spPr>
          <a:xfrm>
            <a:off x="428625" y="914400"/>
            <a:ext cx="5219700" cy="497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Co si ze školení odnášíte?</a:t>
            </a:r>
            <a:endParaRPr dirty="0"/>
          </a:p>
        </p:txBody>
      </p:sp>
      <p:sp>
        <p:nvSpPr>
          <p:cNvPr id="754" name="Google Shape;754;p75"/>
          <p:cNvSpPr txBox="1">
            <a:spLocks noGrp="1"/>
          </p:cNvSpPr>
          <p:nvPr>
            <p:ph type="body" idx="1"/>
          </p:nvPr>
        </p:nvSpPr>
        <p:spPr>
          <a:xfrm>
            <a:off x="447675" y="6038849"/>
            <a:ext cx="5181600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cs-CZ" dirty="0"/>
              <a:t>Co vám nejvíce pomůže</a:t>
            </a:r>
            <a:endParaRPr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A56A5-709F-4B0E-97AC-7C57AF4C5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558" y="1969203"/>
            <a:ext cx="2410886" cy="241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37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8"/>
          <p:cNvSpPr txBox="1">
            <a:spLocks noGrp="1"/>
          </p:cNvSpPr>
          <p:nvPr>
            <p:ph type="title"/>
          </p:nvPr>
        </p:nvSpPr>
        <p:spPr>
          <a:xfrm>
            <a:off x="1509519" y="2196650"/>
            <a:ext cx="9172962" cy="123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Děkujeme!</a:t>
            </a: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AF4B94-6B84-8543-A362-EB10EAD38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0" y="5398615"/>
            <a:ext cx="2984500" cy="1346200"/>
          </a:xfrm>
          <a:prstGeom prst="rect">
            <a:avLst/>
          </a:prstGeom>
          <a:ln w="38100">
            <a:noFill/>
          </a:ln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8A4FF39-0C93-42D5-869A-6CECD0271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46478-2F6E-6C49-B410-2E685BA4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Tonalita zn. ČEZ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AA5C6EB-A461-3C4E-BFAF-F24B22676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mluvíte „dovnitř“</a:t>
            </a:r>
          </a:p>
        </p:txBody>
      </p:sp>
    </p:spTree>
    <p:extLst>
      <p:ext uri="{BB962C8B-B14F-4D97-AF65-F5344CB8AC3E}">
        <p14:creationId xmlns:p14="http://schemas.microsoft.com/office/powerpoint/2010/main" val="2400263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34ED1621-6272-D846-BE63-018BE3D44C43}"/>
              </a:ext>
            </a:extLst>
          </p:cNvPr>
          <p:cNvGrpSpPr/>
          <p:nvPr/>
        </p:nvGrpSpPr>
        <p:grpSpPr>
          <a:xfrm>
            <a:off x="5383530" y="1383030"/>
            <a:ext cx="6656070" cy="5143500"/>
            <a:chOff x="5452110" y="1554480"/>
            <a:chExt cx="6587490" cy="497205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ABCBC76-CB16-3B47-9DF3-1DD31B1F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1641" y="1554480"/>
              <a:ext cx="6537959" cy="4903470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58F0E16-B22E-2649-9CED-651DC76E7DF0}"/>
                </a:ext>
              </a:extLst>
            </p:cNvPr>
            <p:cNvSpPr/>
            <p:nvPr/>
          </p:nvSpPr>
          <p:spPr>
            <a:xfrm>
              <a:off x="5452110" y="5943600"/>
              <a:ext cx="742950" cy="582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6E1E63C-4F06-654D-87F4-4A11E567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Osobnost značky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AB9A7B8-C6D8-BC45-8C32-AAAFD7667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688"/>
            <a:ext cx="5105400" cy="1149702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D54267"/>
                </a:solidFill>
                <a:latin typeface="Poppins Medium" pitchFamily="2" charset="0"/>
                <a:ea typeface="+mj-ea"/>
                <a:cs typeface="Poppins Medium" pitchFamily="2" charset="0"/>
              </a:rPr>
              <a:t>Co je ČEZ jako zaměstnavatel zač?</a:t>
            </a:r>
          </a:p>
          <a:p>
            <a:pPr marL="0" indent="0">
              <a:buNone/>
            </a:pPr>
            <a:r>
              <a:rPr lang="cs-CZ" dirty="0"/>
              <a:t>Zvolte si </a:t>
            </a:r>
            <a:r>
              <a:rPr lang="cs-CZ" b="1" dirty="0"/>
              <a:t>jeden z archetypů </a:t>
            </a:r>
            <a:r>
              <a:rPr lang="cs-CZ" dirty="0"/>
              <a:t>jako hlavní…</a:t>
            </a:r>
          </a:p>
          <a:p>
            <a:pPr marL="0" indent="0">
              <a:buNone/>
            </a:pPr>
            <a:r>
              <a:rPr lang="cs-CZ" dirty="0"/>
              <a:t>... </a:t>
            </a:r>
            <a:r>
              <a:rPr lang="cs-CZ" b="1" dirty="0"/>
              <a:t>další dva </a:t>
            </a:r>
            <a:r>
              <a:rPr lang="cs-CZ" dirty="0"/>
              <a:t>můžete dát jako „</a:t>
            </a:r>
            <a:r>
              <a:rPr lang="cs-CZ" dirty="0" err="1"/>
              <a:t>btw</a:t>
            </a:r>
            <a:r>
              <a:rPr lang="cs-CZ" dirty="0"/>
              <a:t>“ k dokreslení</a:t>
            </a:r>
          </a:p>
          <a:p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D54267"/>
              </a:solidFill>
              <a:latin typeface="Poppins Medium" pitchFamily="2" charset="0"/>
              <a:ea typeface="+mj-ea"/>
              <a:cs typeface="Poppins Medium" pitchFamily="2" charset="0"/>
            </a:endParaRP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5957705E-D234-084A-87F6-D88C7BB2E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275021"/>
              </p:ext>
            </p:extLst>
          </p:nvPr>
        </p:nvGraphicFramePr>
        <p:xfrm>
          <a:off x="2355449" y="3400390"/>
          <a:ext cx="1852428" cy="2759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428">
                  <a:extLst>
                    <a:ext uri="{9D8B030D-6E8A-4147-A177-3AD203B41FA5}">
                      <a16:colId xmlns:a16="http://schemas.microsoft.com/office/drawing/2014/main" val="3144512581"/>
                    </a:ext>
                  </a:extLst>
                </a:gridCol>
              </a:tblGrid>
              <a:tr h="207275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571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004382"/>
                  </a:ext>
                </a:extLst>
              </a:tr>
              <a:tr h="131016">
                <a:tc>
                  <a:txBody>
                    <a:bodyPr/>
                    <a:lstStyle/>
                    <a:p>
                      <a:pPr algn="ctr"/>
                      <a:endParaRPr lang="cs-CZ" sz="100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138542"/>
                  </a:ext>
                </a:extLst>
              </a:tr>
              <a:tr h="555823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Archetyp</a:t>
                      </a:r>
                    </a:p>
                  </a:txBody>
                  <a:tcPr anchor="ctr">
                    <a:lnT w="190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solidFill>
                      <a:srgbClr val="F2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430016"/>
                  </a:ext>
                </a:extLst>
              </a:tr>
            </a:tbl>
          </a:graphicData>
        </a:graphic>
      </p:graphicFrame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518D0F16-0EA9-EB48-A5E3-DAE6A4C8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7276" y="3845462"/>
            <a:ext cx="1288774" cy="12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8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1C89A-2093-CD4B-B479-5CB958A2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Tonalita &amp; pravidla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2232241-F92E-CE43-8B20-AE9575199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871394"/>
              </p:ext>
            </p:extLst>
          </p:nvPr>
        </p:nvGraphicFramePr>
        <p:xfrm>
          <a:off x="813240" y="3792616"/>
          <a:ext cx="7148367" cy="252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89288858"/>
                    </a:ext>
                  </a:extLst>
                </a:gridCol>
                <a:gridCol w="3548367">
                  <a:extLst>
                    <a:ext uri="{9D8B030D-6E8A-4147-A177-3AD203B41FA5}">
                      <a16:colId xmlns:a16="http://schemas.microsoft.com/office/drawing/2014/main" val="322051193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97896544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r"/>
                      <a:r>
                        <a:rPr lang="cs-CZ" sz="1600" dirty="0">
                          <a:latin typeface="Times" pitchFamily="2" charset="0"/>
                        </a:rPr>
                        <a:t>formální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 dirty="0">
                        <a:latin typeface="Times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Times" pitchFamily="2" charset="0"/>
                        </a:rPr>
                        <a:t>neformální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35976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r"/>
                      <a:r>
                        <a:rPr lang="cs-CZ" sz="1600" dirty="0">
                          <a:latin typeface="Times" pitchFamily="2" charset="0"/>
                        </a:rPr>
                        <a:t>profesionální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 dirty="0">
                        <a:latin typeface="Times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Times" pitchFamily="2" charset="0"/>
                        </a:rPr>
                        <a:t>uvolněná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93461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r"/>
                      <a:r>
                        <a:rPr lang="cs-CZ" sz="1600" dirty="0">
                          <a:latin typeface="Times" pitchFamily="2" charset="0"/>
                        </a:rPr>
                        <a:t>vážná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 dirty="0">
                        <a:latin typeface="Times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Times" pitchFamily="2" charset="0"/>
                        </a:rPr>
                        <a:t>humorná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727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r"/>
                      <a:r>
                        <a:rPr lang="cs-CZ" sz="1600" dirty="0">
                          <a:latin typeface="Times" pitchFamily="2" charset="0"/>
                        </a:rPr>
                        <a:t>neosobní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 dirty="0">
                        <a:latin typeface="Times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Times" pitchFamily="2" charset="0"/>
                        </a:rPr>
                        <a:t>přátelská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347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r"/>
                      <a:r>
                        <a:rPr lang="cs-CZ" sz="1600" dirty="0">
                          <a:latin typeface="Times" pitchFamily="2" charset="0"/>
                        </a:rPr>
                        <a:t>stručná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 dirty="0">
                        <a:latin typeface="Times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Times" pitchFamily="2" charset="0"/>
                        </a:rPr>
                        <a:t>obsáhlá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788126"/>
                  </a:ext>
                </a:extLst>
              </a:tr>
            </a:tbl>
          </a:graphicData>
        </a:graphic>
      </p:graphicFrame>
      <p:grpSp>
        <p:nvGrpSpPr>
          <p:cNvPr id="9" name="Skupina 8">
            <a:extLst>
              <a:ext uri="{FF2B5EF4-FFF2-40B4-BE49-F238E27FC236}">
                <a16:creationId xmlns:a16="http://schemas.microsoft.com/office/drawing/2014/main" id="{15701749-B83A-4E49-9CF0-37176955D80C}"/>
              </a:ext>
            </a:extLst>
          </p:cNvPr>
          <p:cNvGrpSpPr/>
          <p:nvPr/>
        </p:nvGrpSpPr>
        <p:grpSpPr>
          <a:xfrm>
            <a:off x="2813733" y="3792616"/>
            <a:ext cx="3090930" cy="2387871"/>
            <a:chOff x="2813733" y="3664024"/>
            <a:chExt cx="3090930" cy="2387871"/>
          </a:xfrm>
        </p:grpSpPr>
        <p:cxnSp>
          <p:nvCxnSpPr>
            <p:cNvPr id="6" name="Přímá spojovací šipka 5">
              <a:extLst>
                <a:ext uri="{FF2B5EF4-FFF2-40B4-BE49-F238E27FC236}">
                  <a16:creationId xmlns:a16="http://schemas.microsoft.com/office/drawing/2014/main" id="{FCB2AF8A-B6D5-6942-9481-FF1B9BBFDABF}"/>
                </a:ext>
              </a:extLst>
            </p:cNvPr>
            <p:cNvCxnSpPr/>
            <p:nvPr/>
          </p:nvCxnSpPr>
          <p:spPr>
            <a:xfrm>
              <a:off x="2813733" y="3877204"/>
              <a:ext cx="3090930" cy="0"/>
            </a:xfrm>
            <a:prstGeom prst="straightConnector1">
              <a:avLst/>
            </a:prstGeom>
            <a:ln w="28575">
              <a:solidFill>
                <a:srgbClr val="201C33"/>
              </a:solidFill>
              <a:prstDash val="sysDot"/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ovací šipka 9">
              <a:extLst>
                <a:ext uri="{FF2B5EF4-FFF2-40B4-BE49-F238E27FC236}">
                  <a16:creationId xmlns:a16="http://schemas.microsoft.com/office/drawing/2014/main" id="{89247279-529F-3943-8C92-B85B6B9169EB}"/>
                </a:ext>
              </a:extLst>
            </p:cNvPr>
            <p:cNvCxnSpPr/>
            <p:nvPr/>
          </p:nvCxnSpPr>
          <p:spPr>
            <a:xfrm>
              <a:off x="2813733" y="4386443"/>
              <a:ext cx="3090930" cy="0"/>
            </a:xfrm>
            <a:prstGeom prst="straightConnector1">
              <a:avLst/>
            </a:prstGeom>
            <a:ln w="28575">
              <a:solidFill>
                <a:srgbClr val="201C33"/>
              </a:solidFill>
              <a:prstDash val="sysDot"/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Přímá spojovací šipka 10">
              <a:extLst>
                <a:ext uri="{FF2B5EF4-FFF2-40B4-BE49-F238E27FC236}">
                  <a16:creationId xmlns:a16="http://schemas.microsoft.com/office/drawing/2014/main" id="{ABDD4C04-D1C4-A84F-A56F-BC9BB5CD3998}"/>
                </a:ext>
              </a:extLst>
            </p:cNvPr>
            <p:cNvCxnSpPr/>
            <p:nvPr/>
          </p:nvCxnSpPr>
          <p:spPr>
            <a:xfrm>
              <a:off x="2813733" y="4884530"/>
              <a:ext cx="3090930" cy="0"/>
            </a:xfrm>
            <a:prstGeom prst="straightConnector1">
              <a:avLst/>
            </a:prstGeom>
            <a:ln w="28575">
              <a:solidFill>
                <a:srgbClr val="201C33"/>
              </a:solidFill>
              <a:prstDash val="sysDot"/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Přímá spojovací šipka 11">
              <a:extLst>
                <a:ext uri="{FF2B5EF4-FFF2-40B4-BE49-F238E27FC236}">
                  <a16:creationId xmlns:a16="http://schemas.microsoft.com/office/drawing/2014/main" id="{81332411-558A-8E45-BB1B-0E1205EE8DBE}"/>
                </a:ext>
              </a:extLst>
            </p:cNvPr>
            <p:cNvCxnSpPr/>
            <p:nvPr/>
          </p:nvCxnSpPr>
          <p:spPr>
            <a:xfrm>
              <a:off x="2813733" y="5378902"/>
              <a:ext cx="3090930" cy="0"/>
            </a:xfrm>
            <a:prstGeom prst="straightConnector1">
              <a:avLst/>
            </a:prstGeom>
            <a:ln w="28575">
              <a:solidFill>
                <a:srgbClr val="201C33"/>
              </a:solidFill>
              <a:prstDash val="sysDot"/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Přímá spojovací šipka 12">
              <a:extLst>
                <a:ext uri="{FF2B5EF4-FFF2-40B4-BE49-F238E27FC236}">
                  <a16:creationId xmlns:a16="http://schemas.microsoft.com/office/drawing/2014/main" id="{8FB7EDBE-BB87-C24E-892F-B4F4E0EA88AB}"/>
                </a:ext>
              </a:extLst>
            </p:cNvPr>
            <p:cNvCxnSpPr/>
            <p:nvPr/>
          </p:nvCxnSpPr>
          <p:spPr>
            <a:xfrm>
              <a:off x="2813733" y="5888141"/>
              <a:ext cx="3090930" cy="0"/>
            </a:xfrm>
            <a:prstGeom prst="straightConnector1">
              <a:avLst/>
            </a:prstGeom>
            <a:ln w="28575">
              <a:solidFill>
                <a:srgbClr val="201C33"/>
              </a:solidFill>
              <a:prstDash val="sysDot"/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8D3F02DE-42CF-C844-938E-2A71F785A597}"/>
                </a:ext>
              </a:extLst>
            </p:cNvPr>
            <p:cNvSpPr/>
            <p:nvPr/>
          </p:nvSpPr>
          <p:spPr>
            <a:xfrm flipH="1">
              <a:off x="4297680" y="3664024"/>
              <a:ext cx="45719" cy="360000"/>
            </a:xfrm>
            <a:prstGeom prst="rect">
              <a:avLst/>
            </a:prstGeom>
            <a:solidFill>
              <a:srgbClr val="D64167"/>
            </a:solidFill>
            <a:ln>
              <a:solidFill>
                <a:srgbClr val="D64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2C377920-AF41-A74F-9FF9-2B4CFFAF1B5C}"/>
                </a:ext>
              </a:extLst>
            </p:cNvPr>
            <p:cNvSpPr/>
            <p:nvPr/>
          </p:nvSpPr>
          <p:spPr>
            <a:xfrm>
              <a:off x="4320540" y="4196672"/>
              <a:ext cx="36000" cy="360000"/>
            </a:xfrm>
            <a:prstGeom prst="rect">
              <a:avLst/>
            </a:prstGeom>
            <a:solidFill>
              <a:srgbClr val="D64167"/>
            </a:solidFill>
            <a:ln>
              <a:solidFill>
                <a:srgbClr val="D64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A5275A99-97F1-2B4A-B035-CC4B909AF128}"/>
                </a:ext>
              </a:extLst>
            </p:cNvPr>
            <p:cNvSpPr/>
            <p:nvPr/>
          </p:nvSpPr>
          <p:spPr>
            <a:xfrm>
              <a:off x="4320540" y="4705910"/>
              <a:ext cx="36000" cy="360000"/>
            </a:xfrm>
            <a:prstGeom prst="rect">
              <a:avLst/>
            </a:prstGeom>
            <a:solidFill>
              <a:srgbClr val="D64167"/>
            </a:solidFill>
            <a:ln>
              <a:solidFill>
                <a:srgbClr val="D64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82A6C9FC-A089-F34F-BBEA-4668DE9683D9}"/>
                </a:ext>
              </a:extLst>
            </p:cNvPr>
            <p:cNvSpPr/>
            <p:nvPr/>
          </p:nvSpPr>
          <p:spPr>
            <a:xfrm>
              <a:off x="4320540" y="5182844"/>
              <a:ext cx="36000" cy="360000"/>
            </a:xfrm>
            <a:prstGeom prst="rect">
              <a:avLst/>
            </a:prstGeom>
            <a:solidFill>
              <a:srgbClr val="D64167"/>
            </a:solidFill>
            <a:ln>
              <a:solidFill>
                <a:srgbClr val="D64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C93579B8-C6E4-FC44-8AA6-E81FD6C4C395}"/>
                </a:ext>
              </a:extLst>
            </p:cNvPr>
            <p:cNvSpPr/>
            <p:nvPr/>
          </p:nvSpPr>
          <p:spPr>
            <a:xfrm>
              <a:off x="4320540" y="5691895"/>
              <a:ext cx="36000" cy="360000"/>
            </a:xfrm>
            <a:prstGeom prst="rect">
              <a:avLst/>
            </a:prstGeom>
            <a:solidFill>
              <a:srgbClr val="D64167"/>
            </a:solidFill>
            <a:ln>
              <a:solidFill>
                <a:srgbClr val="D641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B3519E1D-A963-3B42-ACCB-760FB316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101250"/>
              </p:ext>
            </p:extLst>
          </p:nvPr>
        </p:nvGraphicFramePr>
        <p:xfrm>
          <a:off x="8353476" y="2604493"/>
          <a:ext cx="1299943" cy="3706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9943">
                  <a:extLst>
                    <a:ext uri="{9D8B030D-6E8A-4147-A177-3AD203B41FA5}">
                      <a16:colId xmlns:a16="http://schemas.microsoft.com/office/drawing/2014/main" val="927749132"/>
                    </a:ext>
                  </a:extLst>
                </a:gridCol>
              </a:tblGrid>
              <a:tr h="6178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Psaní </a:t>
                      </a:r>
                      <a:b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</a:br>
                      <a: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a výslovnost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963188"/>
                  </a:ext>
                </a:extLst>
              </a:tr>
              <a:tr h="6178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Oslovení</a:t>
                      </a:r>
                      <a:b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</a:br>
                      <a: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a rozloučení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3858"/>
                  </a:ext>
                </a:extLst>
              </a:tr>
              <a:tr h="6178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Jak se </a:t>
                      </a:r>
                      <a:b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</a:br>
                      <a:r>
                        <a:rPr lang="cs-CZ" sz="1600" b="0" strike="noStrike" kern="120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+mn-cs"/>
                        </a:rPr>
                        <a:t>za ni mluví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85858"/>
                  </a:ext>
                </a:extLst>
              </a:tr>
              <a:tr h="617805">
                <a:tc>
                  <a:txBody>
                    <a:bodyPr/>
                    <a:lstStyle/>
                    <a:p>
                      <a: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Rod, číslo</a:t>
                      </a:r>
                      <a:b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</a:br>
                      <a: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a vzor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18423"/>
                  </a:ext>
                </a:extLst>
              </a:tr>
              <a:tr h="617805">
                <a:tc>
                  <a:txBody>
                    <a:bodyPr/>
                    <a:lstStyle/>
                    <a:p>
                      <a: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Tykání</a:t>
                      </a:r>
                      <a:b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</a:br>
                      <a: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vs. vykání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311090"/>
                  </a:ext>
                </a:extLst>
              </a:tr>
              <a:tr h="617805">
                <a:tc>
                  <a:txBody>
                    <a:bodyPr/>
                    <a:lstStyle/>
                    <a:p>
                      <a:r>
                        <a:rPr lang="cs-CZ" sz="1600" b="0" strike="noStrike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Jak se za ni kde „loučí“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12765"/>
                  </a:ext>
                </a:extLst>
              </a:tr>
            </a:tbl>
          </a:graphicData>
        </a:graphic>
      </p:graphicFrame>
      <p:sp>
        <p:nvSpPr>
          <p:cNvPr id="21" name="Zástupný symbol pro obsah 2">
            <a:extLst>
              <a:ext uri="{FF2B5EF4-FFF2-40B4-BE49-F238E27FC236}">
                <a16:creationId xmlns:a16="http://schemas.microsoft.com/office/drawing/2014/main" id="{17FEF716-D925-BB43-8035-29679B391A51}"/>
              </a:ext>
            </a:extLst>
          </p:cNvPr>
          <p:cNvSpPr txBox="1">
            <a:spLocks/>
          </p:cNvSpPr>
          <p:nvPr/>
        </p:nvSpPr>
        <p:spPr bwMode="auto">
          <a:xfrm>
            <a:off x="838200" y="1970688"/>
            <a:ext cx="7123408" cy="42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11C33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D54267"/>
                </a:solidFill>
                <a:latin typeface="Poppins Medium" pitchFamily="2" charset="0"/>
                <a:ea typeface="+mj-ea"/>
                <a:cs typeface="Poppins Medium" pitchFamily="2" charset="0"/>
              </a:rPr>
              <a:t>Aby se za značku psalo autenticky a konzistentně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solidFill>
                <a:srgbClr val="D54267"/>
              </a:solidFill>
              <a:latin typeface="Poppins Medium" pitchFamily="2" charset="0"/>
              <a:ea typeface="+mj-ea"/>
              <a:cs typeface="Poppins Medium" pitchFamily="2" charset="0"/>
            </a:endParaRP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B2B651AE-F671-8941-9265-CACA771AF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818078"/>
              </p:ext>
            </p:extLst>
          </p:nvPr>
        </p:nvGraphicFramePr>
        <p:xfrm>
          <a:off x="813240" y="2604494"/>
          <a:ext cx="7148367" cy="1071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789">
                  <a:extLst>
                    <a:ext uri="{9D8B030D-6E8A-4147-A177-3AD203B41FA5}">
                      <a16:colId xmlns:a16="http://schemas.microsoft.com/office/drawing/2014/main" val="1196785681"/>
                    </a:ext>
                  </a:extLst>
                </a:gridCol>
                <a:gridCol w="2382789">
                  <a:extLst>
                    <a:ext uri="{9D8B030D-6E8A-4147-A177-3AD203B41FA5}">
                      <a16:colId xmlns:a16="http://schemas.microsoft.com/office/drawing/2014/main" val="1275807136"/>
                    </a:ext>
                  </a:extLst>
                </a:gridCol>
                <a:gridCol w="2382789">
                  <a:extLst>
                    <a:ext uri="{9D8B030D-6E8A-4147-A177-3AD203B41FA5}">
                      <a16:colId xmlns:a16="http://schemas.microsoft.com/office/drawing/2014/main" val="278855814"/>
                    </a:ext>
                  </a:extLst>
                </a:gridCol>
              </a:tblGrid>
              <a:tr h="1071188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charakteristika #1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charakteristika #2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charakteristika #3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090091"/>
                  </a:ext>
                </a:extLst>
              </a:tr>
            </a:tbl>
          </a:graphicData>
        </a:graphic>
      </p:graphicFrame>
      <p:grpSp>
        <p:nvGrpSpPr>
          <p:cNvPr id="30" name="Skupina 29">
            <a:extLst>
              <a:ext uri="{FF2B5EF4-FFF2-40B4-BE49-F238E27FC236}">
                <a16:creationId xmlns:a16="http://schemas.microsoft.com/office/drawing/2014/main" id="{7EA13EFC-EB8F-9C44-AA3D-D651D2389D1A}"/>
              </a:ext>
            </a:extLst>
          </p:cNvPr>
          <p:cNvGrpSpPr/>
          <p:nvPr/>
        </p:nvGrpSpPr>
        <p:grpSpPr>
          <a:xfrm>
            <a:off x="9829800" y="2604493"/>
            <a:ext cx="1885950" cy="3696670"/>
            <a:chOff x="9829800" y="2604493"/>
            <a:chExt cx="1885950" cy="3696670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8F0FC0EE-EFC3-D949-8B90-9D9768348C35}"/>
                </a:ext>
              </a:extLst>
            </p:cNvPr>
            <p:cNvSpPr/>
            <p:nvPr/>
          </p:nvSpPr>
          <p:spPr>
            <a:xfrm>
              <a:off x="9829800" y="2604493"/>
              <a:ext cx="1885950" cy="567332"/>
            </a:xfrm>
            <a:prstGeom prst="rect">
              <a:avLst/>
            </a:prstGeom>
            <a:noFill/>
            <a:ln w="19050">
              <a:solidFill>
                <a:srgbClr val="1F1C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A496B15D-33D5-2344-A769-59F229F1C056}"/>
                </a:ext>
              </a:extLst>
            </p:cNvPr>
            <p:cNvSpPr/>
            <p:nvPr/>
          </p:nvSpPr>
          <p:spPr>
            <a:xfrm>
              <a:off x="9829800" y="3225284"/>
              <a:ext cx="1885950" cy="567332"/>
            </a:xfrm>
            <a:prstGeom prst="rect">
              <a:avLst/>
            </a:prstGeom>
            <a:noFill/>
            <a:ln w="19050">
              <a:solidFill>
                <a:srgbClr val="1F1C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82A31B75-2EC4-8A4D-91F9-714CF23490E8}"/>
                </a:ext>
              </a:extLst>
            </p:cNvPr>
            <p:cNvSpPr/>
            <p:nvPr/>
          </p:nvSpPr>
          <p:spPr>
            <a:xfrm>
              <a:off x="9829800" y="3858790"/>
              <a:ext cx="1885950" cy="567332"/>
            </a:xfrm>
            <a:prstGeom prst="rect">
              <a:avLst/>
            </a:prstGeom>
            <a:noFill/>
            <a:ln w="19050">
              <a:solidFill>
                <a:srgbClr val="1F1C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4E4DBC2E-C954-6541-864F-B571B9FECEBB}"/>
                </a:ext>
              </a:extLst>
            </p:cNvPr>
            <p:cNvSpPr/>
            <p:nvPr/>
          </p:nvSpPr>
          <p:spPr>
            <a:xfrm>
              <a:off x="9829800" y="4485284"/>
              <a:ext cx="1885950" cy="567332"/>
            </a:xfrm>
            <a:prstGeom prst="rect">
              <a:avLst/>
            </a:prstGeom>
            <a:noFill/>
            <a:ln w="19050">
              <a:solidFill>
                <a:srgbClr val="1F1C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4A308971-7572-1148-B382-34344323EC94}"/>
                </a:ext>
              </a:extLst>
            </p:cNvPr>
            <p:cNvSpPr/>
            <p:nvPr/>
          </p:nvSpPr>
          <p:spPr>
            <a:xfrm>
              <a:off x="9829800" y="5101618"/>
              <a:ext cx="1885950" cy="567332"/>
            </a:xfrm>
            <a:prstGeom prst="rect">
              <a:avLst/>
            </a:prstGeom>
            <a:noFill/>
            <a:ln w="19050">
              <a:solidFill>
                <a:srgbClr val="1F1C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340F71FB-A43A-0C49-9496-8AF11E493337}"/>
                </a:ext>
              </a:extLst>
            </p:cNvPr>
            <p:cNvSpPr/>
            <p:nvPr/>
          </p:nvSpPr>
          <p:spPr>
            <a:xfrm>
              <a:off x="9829800" y="5733831"/>
              <a:ext cx="1885950" cy="567332"/>
            </a:xfrm>
            <a:prstGeom prst="rect">
              <a:avLst/>
            </a:prstGeom>
            <a:noFill/>
            <a:ln w="19050">
              <a:solidFill>
                <a:srgbClr val="1F1C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31" name="Obrázek 30">
            <a:extLst>
              <a:ext uri="{FF2B5EF4-FFF2-40B4-BE49-F238E27FC236}">
                <a16:creationId xmlns:a16="http://schemas.microsoft.com/office/drawing/2014/main" id="{4233CE0E-F7EA-3C44-976B-3C4C346AD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4" b="11382"/>
          <a:stretch/>
        </p:blipFill>
        <p:spPr>
          <a:xfrm>
            <a:off x="550778" y="369295"/>
            <a:ext cx="11186744" cy="62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4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brandcopy2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copy2x" id="{3366D7BC-115A-394D-A094-86710C58FE1F}" vid="{99181793-0561-444F-8012-278872BD7CA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brandcopy2x</Template>
  <TotalTime>1782</TotalTime>
  <Words>7391</Words>
  <Application>Microsoft Office PowerPoint</Application>
  <PresentationFormat>Širokoúhlá obrazovka</PresentationFormat>
  <Paragraphs>921</Paragraphs>
  <Slides>69</Slides>
  <Notes>65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81" baseType="lpstr">
      <vt:lpstr>Arial</vt:lpstr>
      <vt:lpstr>Calibri</vt:lpstr>
      <vt:lpstr>Courier New</vt:lpstr>
      <vt:lpstr>Josefin Sans</vt:lpstr>
      <vt:lpstr>Poppins Medium</vt:lpstr>
      <vt:lpstr>Raleway</vt:lpstr>
      <vt:lpstr>Source Sans Pro</vt:lpstr>
      <vt:lpstr>Symbol</vt:lpstr>
      <vt:lpstr>Times</vt:lpstr>
      <vt:lpstr>Times New Roman</vt:lpstr>
      <vt:lpstr>Wingdings</vt:lpstr>
      <vt:lpstr>brandcopy2x</vt:lpstr>
      <vt:lpstr>Copy tipy &amp; triky pro interní komunikaci ČEZu</vt:lpstr>
      <vt:lpstr>Obsah školení</vt:lpstr>
      <vt:lpstr>Seznámení</vt:lpstr>
      <vt:lpstr>Prezentace aplikace PowerPoint</vt:lpstr>
      <vt:lpstr>Účastníci</vt:lpstr>
      <vt:lpstr>Zamyšlení vizuál × text</vt:lpstr>
      <vt:lpstr>Tonalita zn. ČEZ</vt:lpstr>
      <vt:lpstr>Osobnost značky</vt:lpstr>
      <vt:lpstr>Tonalita &amp; pravidla</vt:lpstr>
      <vt:lpstr>příklad: Tonalita &amp; pravidla</vt:lpstr>
      <vt:lpstr>Tipy na komunikaci</vt:lpstr>
      <vt:lpstr>Tonalita značky</vt:lpstr>
      <vt:lpstr>Perfektní zadání</vt:lpstr>
      <vt:lpstr>Co to má říct</vt:lpstr>
      <vt:lpstr>Kdo to bude číst?</vt:lpstr>
      <vt:lpstr>Proč je  to má zajímat?</vt:lpstr>
      <vt:lpstr>Co mají udělat?</vt:lpstr>
      <vt:lpstr>Jaké máte možnosti?</vt:lpstr>
      <vt:lpstr>Perfektní zadání</vt:lpstr>
      <vt:lpstr>Mustr  pro představu</vt:lpstr>
      <vt:lpstr>Šikovný tip konkrétnost</vt:lpstr>
      <vt:lpstr>Přestávka</vt:lpstr>
      <vt:lpstr>Správná struktura</vt:lpstr>
      <vt:lpstr>O čem to bude?</vt:lpstr>
      <vt:lpstr>Co je to důležité?</vt:lpstr>
      <vt:lpstr>Co po nich chcete?</vt:lpstr>
      <vt:lpstr>Nechtějí víc informací?</vt:lpstr>
      <vt:lpstr>Kdo jim píše?</vt:lpstr>
      <vt:lpstr>Správná struktura</vt:lpstr>
      <vt:lpstr>Mustr  pro představu</vt:lpstr>
      <vt:lpstr>Pojďme to procvičit</vt:lpstr>
      <vt:lpstr>Malý tip PAS(O)</vt:lpstr>
      <vt:lpstr>Skvělá flow</vt:lpstr>
      <vt:lpstr>Do kterého se vám chce víc?</vt:lpstr>
      <vt:lpstr>Nejde text přece jen vylepšit?</vt:lpstr>
      <vt:lpstr>Nezaslouží si něco vyniknout?</vt:lpstr>
      <vt:lpstr>Proč zůstávat jen u zvýraznění?</vt:lpstr>
      <vt:lpstr>Plyne text přirozeně?</vt:lpstr>
      <vt:lpstr>Skvělá  flow</vt:lpstr>
      <vt:lpstr>Přestávka</vt:lpstr>
      <vt:lpstr>Titulky, které  chytají za oči</vt:lpstr>
      <vt:lpstr>Jak nad tím přemýšlet</vt:lpstr>
      <vt:lpstr>Jakou zvolit techniku</vt:lpstr>
      <vt:lpstr>PEREX</vt:lpstr>
      <vt:lpstr>Další možné přístupy</vt:lpstr>
      <vt:lpstr>Další možné přístupy</vt:lpstr>
      <vt:lpstr>Další možné příklady</vt:lpstr>
      <vt:lpstr>Inspiraci se meze nekladou</vt:lpstr>
      <vt:lpstr>Jak nyní hodnotíte své texty?</vt:lpstr>
      <vt:lpstr>Fungující titulky</vt:lpstr>
      <vt:lpstr>Pojďme to procvičit</vt:lpstr>
      <vt:lpstr>Jak to může vypadat</vt:lpstr>
      <vt:lpstr>Znovu a znovu</vt:lpstr>
      <vt:lpstr>A pro jistotu ještě jednou</vt:lpstr>
      <vt:lpstr>Přestávka</vt:lpstr>
      <vt:lpstr>Profi finalizace</vt:lpstr>
      <vt:lpstr>Zkontrolujte strukturu  i flow</vt:lpstr>
      <vt:lpstr>Zkracujte, škrtejte</vt:lpstr>
      <vt:lpstr>Ujistěte se,  že píšete jazykem čtenáře</vt:lpstr>
      <vt:lpstr>Vypráskej -te chibi</vt:lpstr>
      <vt:lpstr>Ozkoušejte  text  na lidech</vt:lpstr>
      <vt:lpstr>Profi finalizace</vt:lpstr>
      <vt:lpstr>Finišujeme</vt:lpstr>
      <vt:lpstr>Shrnutí dneška</vt:lpstr>
      <vt:lpstr>Zdroje + inspirace</vt:lpstr>
      <vt:lpstr>Školení copywritingu v kostce</vt:lpstr>
      <vt:lpstr>Máte dotazy?</vt:lpstr>
      <vt:lpstr>Co si ze školení odnášíte?</vt:lpstr>
      <vt:lpstr>Děkujeme!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Šilhavý</dc:creator>
  <cp:lastModifiedBy>David Ryvola</cp:lastModifiedBy>
  <cp:revision>126</cp:revision>
  <dcterms:created xsi:type="dcterms:W3CDTF">2021-06-14T19:44:38Z</dcterms:created>
  <dcterms:modified xsi:type="dcterms:W3CDTF">2021-12-01T21:31:30Z</dcterms:modified>
</cp:coreProperties>
</file>